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Lst>
  <p:sldSz cx="7556500" cy="10693400"/>
  <p:notesSz cx="6797675" cy="9926638"/>
  <p:embeddedFontLst>
    <p:embeddedFont>
      <p:font typeface="Calibri" panose="020F0502020204030204" pitchFamily="34" charset="0"/>
      <p:regular r:id="rId4"/>
      <p:bold r:id="rId5"/>
      <p:italic r:id="rId6"/>
      <p:boldItalic r:id="rId7"/>
    </p:embeddedFont>
    <p:embeddedFont>
      <p:font typeface="Cavolini" panose="03000502040302020204" pitchFamily="66" charset="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2" autoAdjust="0"/>
  </p:normalViewPr>
  <p:slideViewPr>
    <p:cSldViewPr>
      <p:cViewPr varScale="1">
        <p:scale>
          <a:sx n="71" d="100"/>
          <a:sy n="71" d="100"/>
        </p:scale>
        <p:origin x="30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slide" Target="slides/slide2.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3.sv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10800000">
            <a:off x="-98407" y="-350332"/>
            <a:ext cx="7991749" cy="2743834"/>
          </a:xfrm>
          <a:custGeom>
            <a:avLst/>
            <a:gdLst/>
            <a:ahLst/>
            <a:cxnLst/>
            <a:rect l="l" t="t" r="r" b="b"/>
            <a:pathLst>
              <a:path w="7991749" h="2743834">
                <a:moveTo>
                  <a:pt x="0" y="0"/>
                </a:moveTo>
                <a:lnTo>
                  <a:pt x="7991749" y="0"/>
                </a:lnTo>
                <a:lnTo>
                  <a:pt x="7991749" y="2743834"/>
                </a:lnTo>
                <a:lnTo>
                  <a:pt x="0" y="274383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ja-JP" altLang="en-US"/>
          </a:p>
        </p:txBody>
      </p:sp>
      <p:sp>
        <p:nvSpPr>
          <p:cNvPr id="3" name="Freeform 3"/>
          <p:cNvSpPr/>
          <p:nvPr/>
        </p:nvSpPr>
        <p:spPr>
          <a:xfrm rot="-2628288">
            <a:off x="6702479" y="6533846"/>
            <a:ext cx="4253189" cy="4214524"/>
          </a:xfrm>
          <a:custGeom>
            <a:avLst/>
            <a:gdLst/>
            <a:ahLst/>
            <a:cxnLst/>
            <a:rect l="l" t="t" r="r" b="b"/>
            <a:pathLst>
              <a:path w="4253189" h="4214524">
                <a:moveTo>
                  <a:pt x="0" y="0"/>
                </a:moveTo>
                <a:lnTo>
                  <a:pt x="4253189" y="0"/>
                </a:lnTo>
                <a:lnTo>
                  <a:pt x="4253189" y="4214524"/>
                </a:lnTo>
                <a:lnTo>
                  <a:pt x="0" y="421452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ja-JP" altLang="en-US"/>
          </a:p>
        </p:txBody>
      </p:sp>
      <p:sp>
        <p:nvSpPr>
          <p:cNvPr id="4" name="Freeform 4"/>
          <p:cNvSpPr/>
          <p:nvPr/>
        </p:nvSpPr>
        <p:spPr>
          <a:xfrm>
            <a:off x="-3225484" y="4433566"/>
            <a:ext cx="4347277" cy="3865124"/>
          </a:xfrm>
          <a:custGeom>
            <a:avLst/>
            <a:gdLst/>
            <a:ahLst/>
            <a:cxnLst/>
            <a:rect l="l" t="t" r="r" b="b"/>
            <a:pathLst>
              <a:path w="4347277" h="3865124">
                <a:moveTo>
                  <a:pt x="0" y="0"/>
                </a:moveTo>
                <a:lnTo>
                  <a:pt x="4347277" y="0"/>
                </a:lnTo>
                <a:lnTo>
                  <a:pt x="4347277" y="3865124"/>
                </a:lnTo>
                <a:lnTo>
                  <a:pt x="0" y="386512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ja-JP" altLang="en-US"/>
          </a:p>
        </p:txBody>
      </p:sp>
      <p:sp>
        <p:nvSpPr>
          <p:cNvPr id="5" name="Freeform 5"/>
          <p:cNvSpPr/>
          <p:nvPr/>
        </p:nvSpPr>
        <p:spPr>
          <a:xfrm rot="10661818">
            <a:off x="6612573" y="516146"/>
            <a:ext cx="657754" cy="607526"/>
          </a:xfrm>
          <a:custGeom>
            <a:avLst/>
            <a:gdLst/>
            <a:ahLst/>
            <a:cxnLst/>
            <a:rect l="l" t="t" r="r" b="b"/>
            <a:pathLst>
              <a:path w="657754" h="607526">
                <a:moveTo>
                  <a:pt x="0" y="0"/>
                </a:moveTo>
                <a:lnTo>
                  <a:pt x="657754" y="0"/>
                </a:lnTo>
                <a:lnTo>
                  <a:pt x="657754" y="607525"/>
                </a:lnTo>
                <a:lnTo>
                  <a:pt x="0" y="607525"/>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ja-JP" altLang="en-US"/>
          </a:p>
        </p:txBody>
      </p:sp>
      <p:grpSp>
        <p:nvGrpSpPr>
          <p:cNvPr id="6" name="Group 6"/>
          <p:cNvGrpSpPr/>
          <p:nvPr/>
        </p:nvGrpSpPr>
        <p:grpSpPr>
          <a:xfrm>
            <a:off x="-26778" y="516293"/>
            <a:ext cx="1482615" cy="1464290"/>
            <a:chOff x="0" y="0"/>
            <a:chExt cx="736600" cy="878325"/>
          </a:xfrm>
        </p:grpSpPr>
        <p:sp>
          <p:nvSpPr>
            <p:cNvPr id="7" name="Freeform 7"/>
            <p:cNvSpPr/>
            <p:nvPr/>
          </p:nvSpPr>
          <p:spPr>
            <a:xfrm>
              <a:off x="0" y="0"/>
              <a:ext cx="736600" cy="878325"/>
            </a:xfrm>
            <a:custGeom>
              <a:avLst/>
              <a:gdLst/>
              <a:ahLst/>
              <a:cxnLst/>
              <a:rect l="l" t="t" r="r" b="b"/>
              <a:pathLst>
                <a:path w="736600" h="878325">
                  <a:moveTo>
                    <a:pt x="736600" y="0"/>
                  </a:moveTo>
                  <a:lnTo>
                    <a:pt x="736600" y="878325"/>
                  </a:lnTo>
                  <a:lnTo>
                    <a:pt x="368300" y="751325"/>
                  </a:lnTo>
                  <a:lnTo>
                    <a:pt x="0" y="878325"/>
                  </a:lnTo>
                  <a:lnTo>
                    <a:pt x="0" y="0"/>
                  </a:lnTo>
                  <a:lnTo>
                    <a:pt x="736600" y="0"/>
                  </a:lnTo>
                  <a:close/>
                </a:path>
              </a:pathLst>
            </a:custGeom>
            <a:solidFill>
              <a:srgbClr val="EDB6B4"/>
            </a:solidFill>
          </p:spPr>
          <p:txBody>
            <a:bodyPr/>
            <a:lstStyle/>
            <a:p>
              <a:endParaRPr lang="ja-JP" altLang="en-US"/>
            </a:p>
          </p:txBody>
        </p:sp>
        <p:sp>
          <p:nvSpPr>
            <p:cNvPr id="8" name="TextBox 8"/>
            <p:cNvSpPr txBox="1"/>
            <p:nvPr/>
          </p:nvSpPr>
          <p:spPr>
            <a:xfrm>
              <a:off x="0" y="-28575"/>
              <a:ext cx="736600" cy="714375"/>
            </a:xfrm>
            <a:prstGeom prst="rect">
              <a:avLst/>
            </a:prstGeom>
          </p:spPr>
          <p:txBody>
            <a:bodyPr lIns="50800" tIns="50800" rIns="50800" bIns="50800" rtlCol="0" anchor="ctr"/>
            <a:lstStyle/>
            <a:p>
              <a:pPr algn="ctr">
                <a:lnSpc>
                  <a:spcPts val="1679"/>
                </a:lnSpc>
              </a:pPr>
              <a:endParaRPr/>
            </a:p>
          </p:txBody>
        </p:sp>
      </p:grpSp>
      <p:sp>
        <p:nvSpPr>
          <p:cNvPr id="12" name="TextBox 12"/>
          <p:cNvSpPr txBox="1"/>
          <p:nvPr/>
        </p:nvSpPr>
        <p:spPr>
          <a:xfrm>
            <a:off x="1295870" y="3884032"/>
            <a:ext cx="5645580" cy="3058914"/>
          </a:xfrm>
          <a:prstGeom prst="rect">
            <a:avLst/>
          </a:prstGeom>
        </p:spPr>
        <p:txBody>
          <a:bodyPr lIns="0" tIns="0" rIns="0" bIns="0" rtlCol="0" anchor="t">
            <a:spAutoFit/>
          </a:bodyPr>
          <a:lstStyle/>
          <a:p>
            <a:pPr>
              <a:lnSpc>
                <a:spcPts val="3079"/>
              </a:lnSpc>
            </a:pPr>
            <a:r>
              <a:rPr lang="en-US" sz="1801" dirty="0">
                <a:solidFill>
                  <a:srgbClr val="3C3637"/>
                </a:solidFill>
                <a:latin typeface="Cavolini" panose="03000502040302020204" pitchFamily="66" charset="0"/>
                <a:ea typeface="セザンヌ"/>
                <a:cs typeface="Cavolini" panose="03000502040302020204" pitchFamily="66" charset="0"/>
              </a:rPr>
              <a:t>日時 令和5年9月30日（土） 10:00～16:00　</a:t>
            </a:r>
          </a:p>
          <a:p>
            <a:pPr defTabSz="928688">
              <a:lnSpc>
                <a:spcPts val="3079"/>
              </a:lnSpc>
            </a:pPr>
            <a:r>
              <a:rPr lang="en-US" sz="1801" dirty="0">
                <a:solidFill>
                  <a:srgbClr val="3C3637"/>
                </a:solidFill>
                <a:latin typeface="Cavolini" panose="03000502040302020204" pitchFamily="66" charset="0"/>
                <a:cs typeface="Cavolini" panose="03000502040302020204" pitchFamily="66" charset="0"/>
              </a:rPr>
              <a:t>      			</a:t>
            </a:r>
            <a:r>
              <a:rPr lang="en-US" sz="1801" dirty="0">
                <a:solidFill>
                  <a:srgbClr val="3C3637"/>
                </a:solidFill>
                <a:latin typeface="Cavolini" panose="03000502040302020204" pitchFamily="66" charset="0"/>
                <a:ea typeface="セザンヌ"/>
                <a:cs typeface="Cavolini" panose="03000502040302020204" pitchFamily="66" charset="0"/>
              </a:rPr>
              <a:t>（一部参加可能）</a:t>
            </a:r>
          </a:p>
          <a:p>
            <a:pPr>
              <a:lnSpc>
                <a:spcPts val="2908"/>
              </a:lnSpc>
            </a:pPr>
            <a:r>
              <a:rPr lang="en-US" sz="1701" dirty="0">
                <a:solidFill>
                  <a:srgbClr val="3C3637"/>
                </a:solidFill>
                <a:latin typeface="Cavolini" panose="03000502040302020204" pitchFamily="66" charset="0"/>
                <a:ea typeface="セザンヌ"/>
                <a:cs typeface="Cavolini" panose="03000502040302020204" pitchFamily="66" charset="0"/>
              </a:rPr>
              <a:t>会場  ひと・まち交流館京都第4会議室・</a:t>
            </a:r>
            <a:r>
              <a:rPr lang="en-US" altLang="ja-JP" sz="1701" dirty="0">
                <a:solidFill>
                  <a:srgbClr val="3C3637"/>
                </a:solidFill>
                <a:latin typeface="Cavolini" panose="03000502040302020204" pitchFamily="66" charset="0"/>
                <a:ea typeface="セザンヌ"/>
                <a:cs typeface="Cavolini" panose="03000502040302020204" pitchFamily="66" charset="0"/>
              </a:rPr>
              <a:t>ZOOM</a:t>
            </a:r>
          </a:p>
          <a:p>
            <a:pPr>
              <a:lnSpc>
                <a:spcPts val="2908"/>
              </a:lnSpc>
            </a:pPr>
            <a:r>
              <a:rPr lang="en-US" sz="1400" dirty="0">
                <a:solidFill>
                  <a:srgbClr val="3C3637"/>
                </a:solidFill>
                <a:latin typeface="Cavolini" panose="03000502040302020204" pitchFamily="66" charset="0"/>
                <a:ea typeface="セザンヌ"/>
                <a:cs typeface="Cavolini" panose="03000502040302020204" pitchFamily="66" charset="0"/>
              </a:rPr>
              <a:t>内容 	裏面参照</a:t>
            </a:r>
          </a:p>
          <a:p>
            <a:pPr>
              <a:lnSpc>
                <a:spcPts val="1961"/>
              </a:lnSpc>
              <a:tabLst>
                <a:tab pos="900113" algn="l"/>
              </a:tabLst>
            </a:pPr>
            <a:r>
              <a:rPr lang="en-US" sz="1400" dirty="0">
                <a:solidFill>
                  <a:srgbClr val="3C3637"/>
                </a:solidFill>
                <a:latin typeface="Cavolini" panose="03000502040302020204" pitchFamily="66" charset="0"/>
                <a:ea typeface="セザンヌ"/>
                <a:cs typeface="Cavolini" panose="03000502040302020204" pitchFamily="66" charset="0"/>
              </a:rPr>
              <a:t>対象者	地域密着型サービス事業所に従事する管理者・職員・地域	密着型サービスに関心のある専門職など。</a:t>
            </a:r>
          </a:p>
          <a:p>
            <a:pPr>
              <a:lnSpc>
                <a:spcPts val="1961"/>
              </a:lnSpc>
            </a:pPr>
            <a:r>
              <a:rPr lang="en-US" sz="1400" dirty="0">
                <a:solidFill>
                  <a:srgbClr val="3C3637"/>
                </a:solidFill>
                <a:latin typeface="Cavolini" panose="03000502040302020204" pitchFamily="66" charset="0"/>
                <a:ea typeface="セザンヌ"/>
                <a:cs typeface="Cavolini" panose="03000502040302020204" pitchFamily="66" charset="0"/>
              </a:rPr>
              <a:t>参加費	 無料</a:t>
            </a:r>
          </a:p>
          <a:p>
            <a:pPr>
              <a:lnSpc>
                <a:spcPts val="1961"/>
              </a:lnSpc>
            </a:pPr>
            <a:r>
              <a:rPr lang="en-US" sz="1400" dirty="0">
                <a:solidFill>
                  <a:srgbClr val="3C3637"/>
                </a:solidFill>
                <a:latin typeface="Cavolini" panose="03000502040302020204" pitchFamily="66" charset="0"/>
                <a:ea typeface="セザンヌ"/>
                <a:cs typeface="Cavolini" panose="03000502040302020204" pitchFamily="66" charset="0"/>
              </a:rPr>
              <a:t>定員	 50名</a:t>
            </a:r>
          </a:p>
          <a:p>
            <a:pPr>
              <a:lnSpc>
                <a:spcPts val="1961"/>
              </a:lnSpc>
            </a:pPr>
            <a:r>
              <a:rPr lang="en-US" sz="1400" dirty="0">
                <a:solidFill>
                  <a:srgbClr val="3C3637"/>
                </a:solidFill>
                <a:latin typeface="Cavolini" panose="03000502040302020204" pitchFamily="66" charset="0"/>
                <a:ea typeface="セザンヌ"/>
                <a:cs typeface="Cavolini" panose="03000502040302020204" pitchFamily="66" charset="0"/>
              </a:rPr>
              <a:t>申込 	申込書に必要事項を記入し、メール・FAXで事務局まで。</a:t>
            </a:r>
          </a:p>
          <a:p>
            <a:pPr>
              <a:lnSpc>
                <a:spcPts val="1961"/>
              </a:lnSpc>
            </a:pPr>
            <a:r>
              <a:rPr lang="en-US" sz="1400" dirty="0">
                <a:solidFill>
                  <a:srgbClr val="3C3637"/>
                </a:solidFill>
                <a:latin typeface="Cavolini" panose="03000502040302020204" pitchFamily="66" charset="0"/>
                <a:ea typeface="セザンヌ"/>
                <a:cs typeface="Cavolini" panose="03000502040302020204" pitchFamily="66" charset="0"/>
              </a:rPr>
              <a:t>締切 令和5年9月20日（水）必着</a:t>
            </a:r>
            <a:r>
              <a:rPr lang="en-US" sz="1400" dirty="0">
                <a:solidFill>
                  <a:srgbClr val="3C3637"/>
                </a:solidFill>
                <a:latin typeface="Cavolini" panose="03000502040302020204" pitchFamily="66" charset="0"/>
                <a:cs typeface="Cavolini" panose="03000502040302020204" pitchFamily="66" charset="0"/>
              </a:rPr>
              <a:t>  </a:t>
            </a:r>
          </a:p>
        </p:txBody>
      </p:sp>
      <p:graphicFrame>
        <p:nvGraphicFramePr>
          <p:cNvPr id="13" name="Table 13"/>
          <p:cNvGraphicFramePr>
            <a:graphicFrameLocks noGrp="1"/>
          </p:cNvGraphicFramePr>
          <p:nvPr>
            <p:extLst>
              <p:ext uri="{D42A27DB-BD31-4B8C-83A1-F6EECF244321}">
                <p14:modId xmlns:p14="http://schemas.microsoft.com/office/powerpoint/2010/main" val="2409462175"/>
              </p:ext>
            </p:extLst>
          </p:nvPr>
        </p:nvGraphicFramePr>
        <p:xfrm>
          <a:off x="666089" y="7025568"/>
          <a:ext cx="6587266" cy="2375008"/>
        </p:xfrm>
        <a:graphic>
          <a:graphicData uri="http://schemas.openxmlformats.org/drawingml/2006/table">
            <a:tbl>
              <a:tblPr/>
              <a:tblGrid>
                <a:gridCol w="1310369">
                  <a:extLst>
                    <a:ext uri="{9D8B030D-6E8A-4147-A177-3AD203B41FA5}">
                      <a16:colId xmlns:a16="http://schemas.microsoft.com/office/drawing/2014/main" val="20000"/>
                    </a:ext>
                  </a:extLst>
                </a:gridCol>
                <a:gridCol w="1540832">
                  <a:extLst>
                    <a:ext uri="{9D8B030D-6E8A-4147-A177-3AD203B41FA5}">
                      <a16:colId xmlns:a16="http://schemas.microsoft.com/office/drawing/2014/main" val="20001"/>
                    </a:ext>
                  </a:extLst>
                </a:gridCol>
                <a:gridCol w="1540832">
                  <a:extLst>
                    <a:ext uri="{9D8B030D-6E8A-4147-A177-3AD203B41FA5}">
                      <a16:colId xmlns:a16="http://schemas.microsoft.com/office/drawing/2014/main" val="2962842493"/>
                    </a:ext>
                  </a:extLst>
                </a:gridCol>
                <a:gridCol w="2195233">
                  <a:extLst>
                    <a:ext uri="{9D8B030D-6E8A-4147-A177-3AD203B41FA5}">
                      <a16:colId xmlns:a16="http://schemas.microsoft.com/office/drawing/2014/main" val="20002"/>
                    </a:ext>
                  </a:extLst>
                </a:gridCol>
              </a:tblGrid>
              <a:tr h="0">
                <a:tc>
                  <a:txBody>
                    <a:bodyPr/>
                    <a:lstStyle/>
                    <a:p>
                      <a:pPr algn="ctr">
                        <a:lnSpc>
                          <a:spcPts val="700"/>
                        </a:lnSpc>
                        <a:defRPr/>
                      </a:pPr>
                      <a:r>
                        <a:rPr lang="en-US" sz="1400" dirty="0">
                          <a:solidFill>
                            <a:srgbClr val="000000"/>
                          </a:solidFill>
                          <a:latin typeface="Cavolini" panose="03000502040302020204" pitchFamily="66" charset="0"/>
                          <a:ea typeface="さわらびゴシック Bold"/>
                          <a:cs typeface="Cavolini" panose="03000502040302020204" pitchFamily="66" charset="0"/>
                        </a:rPr>
                        <a:t>参加者氏名</a:t>
                      </a: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600"/>
                        </a:lnSpc>
                        <a:defRPr/>
                      </a:pPr>
                      <a:r>
                        <a:rPr lang="en-US" sz="1200" dirty="0" err="1">
                          <a:solidFill>
                            <a:srgbClr val="000000"/>
                          </a:solidFill>
                          <a:latin typeface="Cavolini" panose="03000502040302020204" pitchFamily="66" charset="0"/>
                          <a:ea typeface="さわらびゴシック Bold"/>
                          <a:cs typeface="Cavolini" panose="03000502040302020204" pitchFamily="66" charset="0"/>
                        </a:rPr>
                        <a:t>所属（勤務先等</a:t>
                      </a:r>
                      <a:r>
                        <a:rPr lang="en-US" sz="1200" dirty="0">
                          <a:solidFill>
                            <a:srgbClr val="000000"/>
                          </a:solidFill>
                          <a:latin typeface="Cavolini" panose="03000502040302020204" pitchFamily="66" charset="0"/>
                          <a:ea typeface="さわらびゴシック Bold"/>
                          <a:cs typeface="Cavolini" panose="03000502040302020204" pitchFamily="66" charset="0"/>
                        </a:rPr>
                        <a:t>）</a:t>
                      </a: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600"/>
                        </a:lnSpc>
                        <a:defRPr/>
                      </a:pPr>
                      <a:r>
                        <a:rPr lang="ja-JP" altLang="en-US" sz="1100" dirty="0">
                          <a:latin typeface="Cavolini" panose="03000502040302020204" pitchFamily="66" charset="0"/>
                          <a:cs typeface="Cavolini" panose="03000502040302020204" pitchFamily="66" charset="0"/>
                        </a:rPr>
                        <a:t>参加方法</a:t>
                      </a: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600"/>
                        </a:lnSpc>
                        <a:defRPr/>
                      </a:pPr>
                      <a:r>
                        <a:rPr lang="en-US" sz="1200" dirty="0">
                          <a:solidFill>
                            <a:srgbClr val="000000"/>
                          </a:solidFill>
                          <a:latin typeface="Cavolini" panose="03000502040302020204" pitchFamily="66" charset="0"/>
                          <a:ea typeface="さわらびゴシック Bold"/>
                          <a:cs typeface="Cavolini" panose="03000502040302020204" pitchFamily="66" charset="0"/>
                        </a:rPr>
                        <a:t>電話番号</a:t>
                      </a:r>
                      <a:r>
                        <a:rPr lang="ja-JP" altLang="en-US" sz="1200" dirty="0">
                          <a:solidFill>
                            <a:srgbClr val="000000"/>
                          </a:solidFill>
                          <a:latin typeface="Cavolini" panose="03000502040302020204" pitchFamily="66" charset="0"/>
                          <a:ea typeface="さわらびゴシック Bold"/>
                          <a:cs typeface="Cavolini" panose="03000502040302020204" pitchFamily="66" charset="0"/>
                        </a:rPr>
                        <a:t>・</a:t>
                      </a:r>
                      <a:r>
                        <a:rPr lang="en-US" altLang="ja-JP" sz="1200" dirty="0" err="1">
                          <a:solidFill>
                            <a:srgbClr val="000000"/>
                          </a:solidFill>
                          <a:latin typeface="Cavolini" panose="03000502040302020204" pitchFamily="66" charset="0"/>
                          <a:ea typeface="さわらびゴシック Bold"/>
                          <a:cs typeface="Cavolini" panose="03000502040302020204" pitchFamily="66" charset="0"/>
                        </a:rPr>
                        <a:t>FAX</a:t>
                      </a:r>
                      <a:r>
                        <a:rPr lang="en-US" sz="1200" dirty="0" err="1">
                          <a:solidFill>
                            <a:srgbClr val="000000"/>
                          </a:solidFill>
                          <a:latin typeface="Cavolini" panose="03000502040302020204" pitchFamily="66" charset="0"/>
                          <a:ea typeface="さわらびゴシック Bold"/>
                          <a:cs typeface="Cavolini" panose="03000502040302020204" pitchFamily="66" charset="0"/>
                        </a:rPr>
                        <a:t>番号・</a:t>
                      </a:r>
                      <a:r>
                        <a:rPr lang="en-US" altLang="ja-JP" sz="1200" dirty="0" err="1">
                          <a:solidFill>
                            <a:srgbClr val="000000"/>
                          </a:solidFill>
                          <a:latin typeface="Cavolini" panose="03000502040302020204" pitchFamily="66" charset="0"/>
                          <a:ea typeface="さわらびゴシック Bold"/>
                          <a:cs typeface="Cavolini" panose="03000502040302020204" pitchFamily="66" charset="0"/>
                        </a:rPr>
                        <a:t>EMAIL</a:t>
                      </a: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rowSpan="3">
                  <a:txBody>
                    <a:bodyPr/>
                    <a:lstStyle/>
                    <a:p>
                      <a:pPr algn="ctr">
                        <a:lnSpc>
                          <a:spcPts val="1680"/>
                        </a:lnSpc>
                        <a:defRPr/>
                      </a:pP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ts val="1680"/>
                        </a:lnSpc>
                        <a:defRPr/>
                      </a:pP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ts val="1680"/>
                        </a:lnSpc>
                        <a:defRPr/>
                      </a:pPr>
                      <a:r>
                        <a:rPr lang="ja-JP" altLang="en-US" sz="1400" dirty="0">
                          <a:latin typeface="Cavolini" panose="03000502040302020204" pitchFamily="66" charset="0"/>
                          <a:cs typeface="Cavolini" panose="03000502040302020204" pitchFamily="66" charset="0"/>
                        </a:rPr>
                        <a:t>会場　・　</a:t>
                      </a:r>
                      <a:r>
                        <a:rPr lang="en-US" altLang="ja-JP" sz="1400" dirty="0">
                          <a:latin typeface="Cavolini" panose="03000502040302020204" pitchFamily="66" charset="0"/>
                          <a:cs typeface="Cavolini" panose="03000502040302020204" pitchFamily="66" charset="0"/>
                        </a:rPr>
                        <a:t>ZOOM</a:t>
                      </a:r>
                      <a:endParaRPr lang="en-US" sz="14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600"/>
                        </a:lnSpc>
                        <a:defRPr/>
                      </a:pPr>
                      <a:r>
                        <a:rPr lang="en-US" sz="1200" dirty="0" err="1">
                          <a:solidFill>
                            <a:srgbClr val="000000"/>
                          </a:solidFill>
                          <a:latin typeface="Cavolini" panose="03000502040302020204" pitchFamily="66" charset="0"/>
                          <a:cs typeface="Cavolini" panose="03000502040302020204" pitchFamily="66" charset="0"/>
                        </a:rPr>
                        <a:t>tel</a:t>
                      </a: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vMerge="1">
                  <a:txBody>
                    <a:bodyPr/>
                    <a:lstStyle/>
                    <a:p>
                      <a:pPr algn="ctr">
                        <a:lnSpc>
                          <a:spcPts val="1680"/>
                        </a:lnSpc>
                        <a:defRPr/>
                      </a:pP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algn="ctr">
                        <a:lnSpc>
                          <a:spcPts val="1680"/>
                        </a:lnSpc>
                        <a:defRPr/>
                      </a:pP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a:lnSpc>
                          <a:spcPts val="600"/>
                        </a:lnSpc>
                        <a:defRPr/>
                      </a:pPr>
                      <a:r>
                        <a:rPr lang="en-US" sz="1200" dirty="0">
                          <a:solidFill>
                            <a:srgbClr val="000000"/>
                          </a:solidFill>
                          <a:latin typeface="Cavolini" panose="03000502040302020204" pitchFamily="66" charset="0"/>
                          <a:cs typeface="Cavolini" panose="03000502040302020204" pitchFamily="66" charset="0"/>
                        </a:rPr>
                        <a:t>fax</a:t>
                      </a: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7680">
                <a:tc vMerge="1">
                  <a:txBody>
                    <a:bodyPr/>
                    <a:lstStyle/>
                    <a:p>
                      <a:pPr algn="ctr">
                        <a:lnSpc>
                          <a:spcPts val="1680"/>
                        </a:lnSpc>
                        <a:defRPr/>
                      </a:pP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algn="ctr">
                        <a:lnSpc>
                          <a:spcPts val="1680"/>
                        </a:lnSpc>
                        <a:defRPr/>
                      </a:pP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a:lnSpc>
                          <a:spcPts val="600"/>
                        </a:lnSpc>
                        <a:defRPr/>
                      </a:pPr>
                      <a:r>
                        <a:rPr lang="en-US" sz="1200" dirty="0">
                          <a:solidFill>
                            <a:srgbClr val="000000"/>
                          </a:solidFill>
                          <a:latin typeface="Cavolini" panose="03000502040302020204" pitchFamily="66" charset="0"/>
                          <a:cs typeface="Cavolini" panose="03000502040302020204" pitchFamily="66" charset="0"/>
                        </a:rPr>
                        <a:t>email</a:t>
                      </a: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8108">
                <a:tc rowSpan="3">
                  <a:txBody>
                    <a:bodyPr/>
                    <a:lstStyle/>
                    <a:p>
                      <a:pPr algn="ctr">
                        <a:lnSpc>
                          <a:spcPts val="1680"/>
                        </a:lnSpc>
                        <a:defRPr/>
                      </a:pP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ts val="1680"/>
                        </a:lnSpc>
                        <a:defRPr/>
                      </a:pP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marL="0" marR="0" lvl="0" indent="0" algn="ctr" defTabSz="914400" rtl="0" eaLnBrk="1" fontAlgn="auto" latinLnBrk="0" hangingPunct="1">
                        <a:lnSpc>
                          <a:spcPts val="1680"/>
                        </a:lnSpc>
                        <a:spcBef>
                          <a:spcPts val="0"/>
                        </a:spcBef>
                        <a:spcAft>
                          <a:spcPts val="0"/>
                        </a:spcAft>
                        <a:buClrTx/>
                        <a:buSzTx/>
                        <a:buFontTx/>
                        <a:buNone/>
                        <a:tabLst/>
                        <a:defRPr/>
                      </a:pPr>
                      <a:r>
                        <a:rPr lang="ja-JP" altLang="en-US" sz="1400" kern="1200" dirty="0">
                          <a:solidFill>
                            <a:schemeClr val="tx1"/>
                          </a:solidFill>
                          <a:latin typeface="Cavolini" panose="03000502040302020204" pitchFamily="66" charset="0"/>
                          <a:ea typeface="+mn-ea"/>
                          <a:cs typeface="Cavolini" panose="03000502040302020204" pitchFamily="66" charset="0"/>
                        </a:rPr>
                        <a:t>会場　・　</a:t>
                      </a:r>
                      <a:r>
                        <a:rPr lang="en-US" altLang="ja-JP" sz="1400" kern="1200" dirty="0">
                          <a:solidFill>
                            <a:schemeClr val="tx1"/>
                          </a:solidFill>
                          <a:latin typeface="Cavolini" panose="03000502040302020204" pitchFamily="66" charset="0"/>
                          <a:ea typeface="+mn-ea"/>
                          <a:cs typeface="Cavolini" panose="03000502040302020204" pitchFamily="66" charset="0"/>
                        </a:rPr>
                        <a:t>ZOOM</a:t>
                      </a: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600"/>
                        </a:lnSpc>
                        <a:defRPr/>
                      </a:pPr>
                      <a:r>
                        <a:rPr lang="en-US" sz="1200" dirty="0" err="1">
                          <a:solidFill>
                            <a:srgbClr val="000000"/>
                          </a:solidFill>
                          <a:latin typeface="Cavolini" panose="03000502040302020204" pitchFamily="66" charset="0"/>
                          <a:cs typeface="Cavolini" panose="03000502040302020204" pitchFamily="66" charset="0"/>
                        </a:rPr>
                        <a:t>tel</a:t>
                      </a: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9173143"/>
                  </a:ext>
                </a:extLst>
              </a:tr>
              <a:tr h="269439">
                <a:tc vMerge="1">
                  <a:txBody>
                    <a:bodyPr/>
                    <a:lstStyle/>
                    <a:p>
                      <a:pPr algn="ctr">
                        <a:lnSpc>
                          <a:spcPts val="1680"/>
                        </a:lnSpc>
                        <a:defRPr/>
                      </a:pPr>
                      <a:endParaRPr lang="en-US" sz="1100" dirty="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algn="ctr">
                        <a:lnSpc>
                          <a:spcPts val="1680"/>
                        </a:lnSpc>
                        <a:defRPr/>
                      </a:pPr>
                      <a:endParaRPr lang="en-US" sz="1100" dirty="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a:lnSpc>
                          <a:spcPts val="600"/>
                        </a:lnSpc>
                        <a:defRPr/>
                      </a:pPr>
                      <a:r>
                        <a:rPr lang="en-US" sz="1200" dirty="0">
                          <a:solidFill>
                            <a:srgbClr val="000000"/>
                          </a:solidFill>
                          <a:latin typeface="Cavolini" panose="03000502040302020204" pitchFamily="66" charset="0"/>
                          <a:cs typeface="Cavolini" panose="03000502040302020204" pitchFamily="66" charset="0"/>
                        </a:rPr>
                        <a:t>fax</a:t>
                      </a: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698038"/>
                  </a:ext>
                </a:extLst>
              </a:tr>
              <a:tr h="332464">
                <a:tc vMerge="1">
                  <a:txBody>
                    <a:bodyPr/>
                    <a:lstStyle/>
                    <a:p>
                      <a:pPr algn="ctr">
                        <a:lnSpc>
                          <a:spcPts val="1680"/>
                        </a:lnSpc>
                        <a:defRPr/>
                      </a:pPr>
                      <a:endParaRPr lang="en-US" sz="1100" dirty="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algn="ctr">
                        <a:lnSpc>
                          <a:spcPts val="1680"/>
                        </a:lnSpc>
                        <a:defRPr/>
                      </a:pPr>
                      <a:endParaRPr lang="en-US" sz="1100" dirty="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a:lnSpc>
                          <a:spcPts val="600"/>
                        </a:lnSpc>
                        <a:defRPr/>
                      </a:pPr>
                      <a:r>
                        <a:rPr lang="en-US" sz="1200" dirty="0">
                          <a:solidFill>
                            <a:srgbClr val="000000"/>
                          </a:solidFill>
                          <a:latin typeface="Cavolini" panose="03000502040302020204" pitchFamily="66" charset="0"/>
                          <a:cs typeface="Cavolini" panose="03000502040302020204" pitchFamily="66" charset="0"/>
                        </a:rPr>
                        <a:t>email</a:t>
                      </a:r>
                      <a:endParaRPr lang="en-US" sz="1100" dirty="0">
                        <a:latin typeface="Cavolini" panose="03000502040302020204" pitchFamily="66" charset="0"/>
                        <a:cs typeface="Cavolini" panose="03000502040302020204" pitchFamily="66" charset="0"/>
                      </a:endParaRPr>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6912740"/>
                  </a:ext>
                </a:extLst>
              </a:tr>
            </a:tbl>
          </a:graphicData>
        </a:graphic>
      </p:graphicFrame>
      <p:sp>
        <p:nvSpPr>
          <p:cNvPr id="14" name="Freeform 14"/>
          <p:cNvSpPr/>
          <p:nvPr/>
        </p:nvSpPr>
        <p:spPr>
          <a:xfrm flipH="1">
            <a:off x="-26778" y="9314594"/>
            <a:ext cx="7560000" cy="5718109"/>
          </a:xfrm>
          <a:custGeom>
            <a:avLst/>
            <a:gdLst/>
            <a:ahLst/>
            <a:cxnLst/>
            <a:rect l="l" t="t" r="r" b="b"/>
            <a:pathLst>
              <a:path w="7560000" h="5718109">
                <a:moveTo>
                  <a:pt x="7560000" y="0"/>
                </a:moveTo>
                <a:lnTo>
                  <a:pt x="0" y="0"/>
                </a:lnTo>
                <a:lnTo>
                  <a:pt x="0" y="5718110"/>
                </a:lnTo>
                <a:lnTo>
                  <a:pt x="7560000" y="5718110"/>
                </a:lnTo>
                <a:lnTo>
                  <a:pt x="756000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ja-JP" altLang="en-US"/>
          </a:p>
        </p:txBody>
      </p:sp>
      <p:sp>
        <p:nvSpPr>
          <p:cNvPr id="15" name="Freeform 15"/>
          <p:cNvSpPr/>
          <p:nvPr/>
        </p:nvSpPr>
        <p:spPr>
          <a:xfrm>
            <a:off x="6030126" y="9452423"/>
            <a:ext cx="1067117" cy="1067117"/>
          </a:xfrm>
          <a:custGeom>
            <a:avLst/>
            <a:gdLst/>
            <a:ahLst/>
            <a:cxnLst/>
            <a:rect l="l" t="t" r="r" b="b"/>
            <a:pathLst>
              <a:path w="1067117" h="1067117">
                <a:moveTo>
                  <a:pt x="0" y="0"/>
                </a:moveTo>
                <a:lnTo>
                  <a:pt x="1067118" y="0"/>
                </a:lnTo>
                <a:lnTo>
                  <a:pt x="1067118" y="1067117"/>
                </a:lnTo>
                <a:lnTo>
                  <a:pt x="0" y="1067117"/>
                </a:lnTo>
                <a:lnTo>
                  <a:pt x="0" y="0"/>
                </a:lnTo>
                <a:close/>
              </a:path>
            </a:pathLst>
          </a:custGeom>
          <a:blipFill>
            <a:blip r:embed="rId12"/>
            <a:stretch>
              <a:fillRect/>
            </a:stretch>
          </a:blipFill>
        </p:spPr>
        <p:txBody>
          <a:bodyPr/>
          <a:lstStyle/>
          <a:p>
            <a:endParaRPr lang="ja-JP" altLang="en-US"/>
          </a:p>
        </p:txBody>
      </p:sp>
      <p:sp>
        <p:nvSpPr>
          <p:cNvPr id="16" name="TextBox 16"/>
          <p:cNvSpPr txBox="1"/>
          <p:nvPr/>
        </p:nvSpPr>
        <p:spPr>
          <a:xfrm>
            <a:off x="1785764" y="738701"/>
            <a:ext cx="2672399" cy="346249"/>
          </a:xfrm>
          <a:prstGeom prst="rect">
            <a:avLst/>
          </a:prstGeom>
        </p:spPr>
        <p:txBody>
          <a:bodyPr lIns="0" tIns="0" rIns="0" bIns="0" rtlCol="0" anchor="t">
            <a:spAutoFit/>
          </a:bodyPr>
          <a:lstStyle/>
          <a:p>
            <a:pPr algn="ctr">
              <a:lnSpc>
                <a:spcPts val="2659"/>
              </a:lnSpc>
              <a:spcBef>
                <a:spcPct val="0"/>
              </a:spcBef>
            </a:pPr>
            <a:r>
              <a:rPr lang="en-US" sz="2400" dirty="0">
                <a:solidFill>
                  <a:srgbClr val="3C3637"/>
                </a:solidFill>
                <a:latin typeface="Cavolini" panose="03000502040302020204" pitchFamily="66" charset="0"/>
                <a:ea typeface="セザンヌ"/>
                <a:cs typeface="Cavolini" panose="03000502040302020204" pitchFamily="66" charset="0"/>
              </a:rPr>
              <a:t>ハイブリッド開催</a:t>
            </a:r>
          </a:p>
        </p:txBody>
      </p:sp>
      <p:sp>
        <p:nvSpPr>
          <p:cNvPr id="17" name="TextBox 17"/>
          <p:cNvSpPr txBox="1"/>
          <p:nvPr/>
        </p:nvSpPr>
        <p:spPr>
          <a:xfrm>
            <a:off x="205650" y="501104"/>
            <a:ext cx="920879" cy="1167692"/>
          </a:xfrm>
          <a:prstGeom prst="rect">
            <a:avLst/>
          </a:prstGeom>
        </p:spPr>
        <p:txBody>
          <a:bodyPr wrap="square" lIns="0" tIns="0" rIns="0" bIns="0" rtlCol="0" anchor="t">
            <a:spAutoFit/>
          </a:bodyPr>
          <a:lstStyle/>
          <a:p>
            <a:pPr marL="0" lvl="0" indent="0" algn="ctr">
              <a:lnSpc>
                <a:spcPts val="4760"/>
              </a:lnSpc>
              <a:spcBef>
                <a:spcPct val="0"/>
              </a:spcBef>
            </a:pPr>
            <a:r>
              <a:rPr lang="en-US" sz="2800" dirty="0">
                <a:solidFill>
                  <a:schemeClr val="bg1"/>
                </a:solidFill>
                <a:latin typeface="Cavolini" panose="03000502040302020204" pitchFamily="66" charset="0"/>
                <a:ea typeface="セザンヌ"/>
                <a:cs typeface="Cavolini" panose="03000502040302020204" pitchFamily="66" charset="0"/>
              </a:rPr>
              <a:t>公開講座</a:t>
            </a:r>
          </a:p>
        </p:txBody>
      </p:sp>
      <p:sp>
        <p:nvSpPr>
          <p:cNvPr id="18" name="TextBox 18"/>
          <p:cNvSpPr txBox="1"/>
          <p:nvPr/>
        </p:nvSpPr>
        <p:spPr>
          <a:xfrm>
            <a:off x="1742802" y="1171670"/>
            <a:ext cx="5386191" cy="404598"/>
          </a:xfrm>
          <a:prstGeom prst="rect">
            <a:avLst/>
          </a:prstGeom>
        </p:spPr>
        <p:txBody>
          <a:bodyPr lIns="0" tIns="0" rIns="0" bIns="0" rtlCol="0" anchor="t">
            <a:spAutoFit/>
          </a:bodyPr>
          <a:lstStyle/>
          <a:p>
            <a:pPr algn="ctr">
              <a:lnSpc>
                <a:spcPts val="3420"/>
              </a:lnSpc>
              <a:spcBef>
                <a:spcPct val="0"/>
              </a:spcBef>
            </a:pPr>
            <a:r>
              <a:rPr lang="en-US" sz="2400" dirty="0">
                <a:solidFill>
                  <a:srgbClr val="3C3637"/>
                </a:solidFill>
                <a:latin typeface="Cavolini" panose="03000502040302020204" pitchFamily="66" charset="0"/>
                <a:ea typeface="セザンヌ"/>
                <a:cs typeface="Cavolini" panose="03000502040302020204" pitchFamily="66" charset="0"/>
              </a:rPr>
              <a:t>認知症対応型サービス事業開設者研修</a:t>
            </a:r>
          </a:p>
        </p:txBody>
      </p:sp>
      <p:sp>
        <p:nvSpPr>
          <p:cNvPr id="19" name="TextBox 19"/>
          <p:cNvSpPr txBox="1"/>
          <p:nvPr/>
        </p:nvSpPr>
        <p:spPr>
          <a:xfrm>
            <a:off x="188886" y="2456422"/>
            <a:ext cx="7178728" cy="1366080"/>
          </a:xfrm>
          <a:prstGeom prst="rect">
            <a:avLst/>
          </a:prstGeom>
        </p:spPr>
        <p:txBody>
          <a:bodyPr lIns="0" tIns="0" rIns="0" bIns="0" rtlCol="0" anchor="t">
            <a:spAutoFit/>
          </a:bodyPr>
          <a:lstStyle/>
          <a:p>
            <a:pPr>
              <a:lnSpc>
                <a:spcPts val="1819"/>
              </a:lnSpc>
            </a:pPr>
            <a:r>
              <a:rPr lang="ja-JP" altLang="en-US" sz="1399" dirty="0">
                <a:solidFill>
                  <a:srgbClr val="3C3637"/>
                </a:solidFill>
                <a:latin typeface="Cavolini" panose="03000502040302020204" pitchFamily="66" charset="0"/>
                <a:ea typeface="セザンヌ"/>
                <a:cs typeface="Cavolini" panose="03000502040302020204" pitchFamily="66" charset="0"/>
              </a:rPr>
              <a:t>　</a:t>
            </a:r>
            <a:r>
              <a:rPr lang="en-US" sz="1200" dirty="0">
                <a:solidFill>
                  <a:srgbClr val="3C3637"/>
                </a:solidFill>
                <a:latin typeface="Cavolini" panose="03000502040302020204" pitchFamily="66" charset="0"/>
                <a:ea typeface="セザンヌ"/>
                <a:cs typeface="Cavolini" panose="03000502040302020204" pitchFamily="66" charset="0"/>
              </a:rPr>
              <a:t>誰もが住み慣れた地域で暮らし続けることのできる地域包括ケアシステムを構築する上で、地域密着型サービスの役割が益々重要になってきています。また、今後も増大する認知症高齢者への適切なケアを提供するためにも、質の高い地域密着型サービスの運営が欠かせません。今回の認知症介護サービス事業開設者研修では、全国的に先駆的な取り組みをされている方を講師にお招きし、皆さんと共に、地域密着型サービスの在り方について考えていきたいと思います。大変貴重な機会ですので、多数ご参加いただけるよう公開講座としてご案内申し上げます。皆様のご参加をお待ちしております。</a:t>
            </a:r>
          </a:p>
        </p:txBody>
      </p:sp>
      <p:sp>
        <p:nvSpPr>
          <p:cNvPr id="20" name="TextBox 20"/>
          <p:cNvSpPr txBox="1"/>
          <p:nvPr/>
        </p:nvSpPr>
        <p:spPr>
          <a:xfrm>
            <a:off x="516437" y="9718199"/>
            <a:ext cx="5665110" cy="676465"/>
          </a:xfrm>
          <a:prstGeom prst="rect">
            <a:avLst/>
          </a:prstGeom>
        </p:spPr>
        <p:txBody>
          <a:bodyPr lIns="0" tIns="0" rIns="0" bIns="0" rtlCol="0" anchor="t">
            <a:spAutoFit/>
          </a:bodyPr>
          <a:lstStyle/>
          <a:p>
            <a:pPr>
              <a:lnSpc>
                <a:spcPts val="1834"/>
              </a:lnSpc>
            </a:pPr>
            <a:r>
              <a:rPr lang="en-US" sz="1200" dirty="0">
                <a:solidFill>
                  <a:srgbClr val="3C3637"/>
                </a:solidFill>
                <a:latin typeface="Cavolini" panose="03000502040302020204" pitchFamily="66" charset="0"/>
                <a:ea typeface="セザンヌ"/>
                <a:cs typeface="Cavolini" panose="03000502040302020204" pitchFamily="66" charset="0"/>
              </a:rPr>
              <a:t>問合せ	 一般社団法人京都地域密着型サービス事業所協議会事務局</a:t>
            </a:r>
          </a:p>
          <a:p>
            <a:pPr>
              <a:lnSpc>
                <a:spcPts val="1834"/>
              </a:lnSpc>
            </a:pPr>
            <a:r>
              <a:rPr lang="en-US" sz="1400" spc="124" dirty="0">
                <a:solidFill>
                  <a:srgbClr val="233427"/>
                </a:solidFill>
                <a:latin typeface="Cavolini" panose="03000502040302020204" pitchFamily="66" charset="0"/>
                <a:cs typeface="Cavolini" panose="03000502040302020204" pitchFamily="66" charset="0"/>
              </a:rPr>
              <a:t>TEL　	075-354-8706 FAX　075-354-8770</a:t>
            </a:r>
          </a:p>
          <a:p>
            <a:pPr>
              <a:lnSpc>
                <a:spcPts val="1703"/>
              </a:lnSpc>
            </a:pPr>
            <a:r>
              <a:rPr lang="en-US" sz="1300" spc="115" dirty="0">
                <a:solidFill>
                  <a:srgbClr val="233427"/>
                </a:solidFill>
                <a:latin typeface="Cavolini" panose="03000502040302020204" pitchFamily="66" charset="0"/>
                <a:cs typeface="Cavolini" panose="03000502040302020204" pitchFamily="66" charset="0"/>
              </a:rPr>
              <a:t> </a:t>
            </a:r>
            <a:r>
              <a:rPr lang="en-US" altLang="ja-JP" sz="1300" spc="115" dirty="0">
                <a:solidFill>
                  <a:srgbClr val="233427"/>
                </a:solidFill>
                <a:latin typeface="Cavolini" panose="03000502040302020204" pitchFamily="66" charset="0"/>
                <a:cs typeface="Cavolini" panose="03000502040302020204" pitchFamily="66" charset="0"/>
              </a:rPr>
              <a:t>EMAIL	</a:t>
            </a:r>
            <a:r>
              <a:rPr lang="en-US" sz="1300" spc="115" dirty="0">
                <a:solidFill>
                  <a:srgbClr val="233427"/>
                </a:solidFill>
                <a:latin typeface="Cavolini" panose="03000502040302020204" pitchFamily="66" charset="0"/>
                <a:cs typeface="Cavolini" panose="03000502040302020204" pitchFamily="66" charset="0"/>
              </a:rPr>
              <a:t>kyoto-tiiki-mittyaku@lime.ocn.ne.jp</a:t>
            </a:r>
          </a:p>
        </p:txBody>
      </p:sp>
      <p:sp>
        <p:nvSpPr>
          <p:cNvPr id="21" name="TextBox 21"/>
          <p:cNvSpPr txBox="1"/>
          <p:nvPr/>
        </p:nvSpPr>
        <p:spPr>
          <a:xfrm>
            <a:off x="1334918" y="208972"/>
            <a:ext cx="6006787" cy="393762"/>
          </a:xfrm>
          <a:prstGeom prst="rect">
            <a:avLst/>
          </a:prstGeom>
        </p:spPr>
        <p:txBody>
          <a:bodyPr wrap="square" lIns="0" tIns="0" rIns="0" bIns="0" rtlCol="0" anchor="t">
            <a:spAutoFit/>
          </a:bodyPr>
          <a:lstStyle/>
          <a:p>
            <a:pPr algn="ctr">
              <a:lnSpc>
                <a:spcPts val="3307"/>
              </a:lnSpc>
            </a:pPr>
            <a:r>
              <a:rPr lang="en-US" sz="2362" dirty="0">
                <a:solidFill>
                  <a:srgbClr val="737373"/>
                </a:solidFill>
                <a:latin typeface="Cavolini" panose="020B0502040204020203" pitchFamily="66" charset="0"/>
                <a:ea typeface="セザンヌ"/>
                <a:cs typeface="Cavolini" panose="020B0502040204020203" pitchFamily="66" charset="0"/>
              </a:rPr>
              <a:t>令和5年度京都市地域密着型サービス等研修</a:t>
            </a:r>
          </a:p>
        </p:txBody>
      </p:sp>
      <p:sp>
        <p:nvSpPr>
          <p:cNvPr id="22" name="TextBox 22"/>
          <p:cNvSpPr txBox="1"/>
          <p:nvPr/>
        </p:nvSpPr>
        <p:spPr>
          <a:xfrm>
            <a:off x="666089" y="9387189"/>
            <a:ext cx="5392611" cy="202299"/>
          </a:xfrm>
          <a:prstGeom prst="rect">
            <a:avLst/>
          </a:prstGeom>
        </p:spPr>
        <p:txBody>
          <a:bodyPr wrap="square" lIns="0" tIns="0" rIns="0" bIns="0" rtlCol="0" anchor="t">
            <a:spAutoFit/>
          </a:bodyPr>
          <a:lstStyle/>
          <a:p>
            <a:pPr algn="r">
              <a:lnSpc>
                <a:spcPts val="1703"/>
              </a:lnSpc>
            </a:pPr>
            <a:r>
              <a:rPr lang="en-US" sz="1200" dirty="0">
                <a:solidFill>
                  <a:srgbClr val="3C3637"/>
                </a:solidFill>
                <a:latin typeface="Cavolini" panose="03000502040302020204" pitchFamily="66" charset="0"/>
                <a:ea typeface="セザンヌ"/>
                <a:cs typeface="Cavolini" panose="03000502040302020204" pitchFamily="66" charset="0"/>
              </a:rPr>
              <a:t>上記を記入しメール又はFAX送信して頂くかフォームから送信して下さい。</a:t>
            </a:r>
            <a:r>
              <a:rPr lang="ja-JP" altLang="en-US" sz="1200" dirty="0">
                <a:solidFill>
                  <a:srgbClr val="3C3637"/>
                </a:solidFill>
                <a:latin typeface="Cavolini" panose="03000502040302020204" pitchFamily="66" charset="0"/>
                <a:ea typeface="セザンヌ"/>
                <a:cs typeface="Cavolini" panose="03000502040302020204" pitchFamily="66" charset="0"/>
              </a:rPr>
              <a:t>→</a:t>
            </a:r>
            <a:endParaRPr lang="en-US" sz="1200" dirty="0">
              <a:solidFill>
                <a:srgbClr val="3C3637"/>
              </a:solidFill>
              <a:latin typeface="Cavolini" panose="03000502040302020204" pitchFamily="66" charset="0"/>
              <a:ea typeface="セザンヌ"/>
              <a:cs typeface="Cavolini" panose="03000502040302020204"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6">
            <a:extLst>
              <a:ext uri="{FF2B5EF4-FFF2-40B4-BE49-F238E27FC236}">
                <a16:creationId xmlns:a16="http://schemas.microsoft.com/office/drawing/2014/main" id="{FDE477F6-EFEB-32B5-11BB-9FEA8B41C6CC}"/>
              </a:ext>
            </a:extLst>
          </p:cNvPr>
          <p:cNvGrpSpPr/>
          <p:nvPr/>
        </p:nvGrpSpPr>
        <p:grpSpPr>
          <a:xfrm>
            <a:off x="543778" y="4104673"/>
            <a:ext cx="543128" cy="523895"/>
            <a:chOff x="0" y="0"/>
            <a:chExt cx="736600" cy="878325"/>
          </a:xfrm>
        </p:grpSpPr>
        <p:sp>
          <p:nvSpPr>
            <p:cNvPr id="20" name="Freeform 7">
              <a:extLst>
                <a:ext uri="{FF2B5EF4-FFF2-40B4-BE49-F238E27FC236}">
                  <a16:creationId xmlns:a16="http://schemas.microsoft.com/office/drawing/2014/main" id="{347ABB23-C486-8261-8B4E-5AF504C8585F}"/>
                </a:ext>
              </a:extLst>
            </p:cNvPr>
            <p:cNvSpPr/>
            <p:nvPr/>
          </p:nvSpPr>
          <p:spPr>
            <a:xfrm>
              <a:off x="0" y="0"/>
              <a:ext cx="736600" cy="878325"/>
            </a:xfrm>
            <a:custGeom>
              <a:avLst/>
              <a:gdLst/>
              <a:ahLst/>
              <a:cxnLst/>
              <a:rect l="l" t="t" r="r" b="b"/>
              <a:pathLst>
                <a:path w="736600" h="878325">
                  <a:moveTo>
                    <a:pt x="736600" y="0"/>
                  </a:moveTo>
                  <a:lnTo>
                    <a:pt x="736600" y="878325"/>
                  </a:lnTo>
                  <a:lnTo>
                    <a:pt x="368300" y="751325"/>
                  </a:lnTo>
                  <a:lnTo>
                    <a:pt x="0" y="878325"/>
                  </a:lnTo>
                  <a:lnTo>
                    <a:pt x="0" y="0"/>
                  </a:lnTo>
                  <a:lnTo>
                    <a:pt x="736600" y="0"/>
                  </a:lnTo>
                  <a:close/>
                </a:path>
              </a:pathLst>
            </a:custGeom>
            <a:solidFill>
              <a:srgbClr val="EDB6B4"/>
            </a:solidFill>
          </p:spPr>
          <p:txBody>
            <a:bodyPr/>
            <a:lstStyle/>
            <a:p>
              <a:endParaRPr lang="ja-JP" altLang="en-US"/>
            </a:p>
          </p:txBody>
        </p:sp>
        <p:sp>
          <p:nvSpPr>
            <p:cNvPr id="21" name="TextBox 8">
              <a:extLst>
                <a:ext uri="{FF2B5EF4-FFF2-40B4-BE49-F238E27FC236}">
                  <a16:creationId xmlns:a16="http://schemas.microsoft.com/office/drawing/2014/main" id="{F0FCCE98-CB0B-9220-5AA8-A85C3FF46675}"/>
                </a:ext>
              </a:extLst>
            </p:cNvPr>
            <p:cNvSpPr txBox="1"/>
            <p:nvPr/>
          </p:nvSpPr>
          <p:spPr>
            <a:xfrm>
              <a:off x="0" y="-28575"/>
              <a:ext cx="736600" cy="714375"/>
            </a:xfrm>
            <a:prstGeom prst="rect">
              <a:avLst/>
            </a:prstGeom>
          </p:spPr>
          <p:txBody>
            <a:bodyPr lIns="50800" tIns="50800" rIns="50800" bIns="50800" rtlCol="0" anchor="ctr"/>
            <a:lstStyle/>
            <a:p>
              <a:pPr algn="ctr">
                <a:lnSpc>
                  <a:spcPts val="1679"/>
                </a:lnSpc>
              </a:pPr>
              <a:endParaRPr/>
            </a:p>
          </p:txBody>
        </p:sp>
      </p:grpSp>
      <p:sp>
        <p:nvSpPr>
          <p:cNvPr id="16" name="Freeform 14">
            <a:extLst>
              <a:ext uri="{FF2B5EF4-FFF2-40B4-BE49-F238E27FC236}">
                <a16:creationId xmlns:a16="http://schemas.microsoft.com/office/drawing/2014/main" id="{2B03307E-05EE-EEB9-E41C-13EACD261C5F}"/>
              </a:ext>
            </a:extLst>
          </p:cNvPr>
          <p:cNvSpPr/>
          <p:nvPr/>
        </p:nvSpPr>
        <p:spPr>
          <a:xfrm flipH="1">
            <a:off x="-37527" y="10030461"/>
            <a:ext cx="7560000" cy="1218282"/>
          </a:xfrm>
          <a:custGeom>
            <a:avLst/>
            <a:gdLst/>
            <a:ahLst/>
            <a:cxnLst/>
            <a:rect l="l" t="t" r="r" b="b"/>
            <a:pathLst>
              <a:path w="7560000" h="5718109">
                <a:moveTo>
                  <a:pt x="7560000" y="0"/>
                </a:moveTo>
                <a:lnTo>
                  <a:pt x="0" y="0"/>
                </a:lnTo>
                <a:lnTo>
                  <a:pt x="0" y="5718110"/>
                </a:lnTo>
                <a:lnTo>
                  <a:pt x="7560000" y="5718110"/>
                </a:lnTo>
                <a:lnTo>
                  <a:pt x="756000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ja-JP" altLang="en-US" dirty="0"/>
          </a:p>
        </p:txBody>
      </p:sp>
      <p:sp>
        <p:nvSpPr>
          <p:cNvPr id="15" name="Freeform 3">
            <a:extLst>
              <a:ext uri="{FF2B5EF4-FFF2-40B4-BE49-F238E27FC236}">
                <a16:creationId xmlns:a16="http://schemas.microsoft.com/office/drawing/2014/main" id="{1719DD26-25D0-0612-0DB0-72047B6122F8}"/>
              </a:ext>
            </a:extLst>
          </p:cNvPr>
          <p:cNvSpPr/>
          <p:nvPr/>
        </p:nvSpPr>
        <p:spPr>
          <a:xfrm rot="-2628288">
            <a:off x="-2746322" y="4990264"/>
            <a:ext cx="4253189" cy="4214524"/>
          </a:xfrm>
          <a:custGeom>
            <a:avLst/>
            <a:gdLst/>
            <a:ahLst/>
            <a:cxnLst/>
            <a:rect l="l" t="t" r="r" b="b"/>
            <a:pathLst>
              <a:path w="4253189" h="4214524">
                <a:moveTo>
                  <a:pt x="0" y="0"/>
                </a:moveTo>
                <a:lnTo>
                  <a:pt x="4253189" y="0"/>
                </a:lnTo>
                <a:lnTo>
                  <a:pt x="4253189" y="4214524"/>
                </a:lnTo>
                <a:lnTo>
                  <a:pt x="0" y="421452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ja-JP" altLang="en-US" dirty="0"/>
          </a:p>
        </p:txBody>
      </p:sp>
      <p:sp>
        <p:nvSpPr>
          <p:cNvPr id="2" name="Freeform 2"/>
          <p:cNvSpPr/>
          <p:nvPr/>
        </p:nvSpPr>
        <p:spPr>
          <a:xfrm rot="-10800000" flipH="1">
            <a:off x="-1835744" y="-4972703"/>
            <a:ext cx="9395744" cy="7106599"/>
          </a:xfrm>
          <a:custGeom>
            <a:avLst/>
            <a:gdLst/>
            <a:ahLst/>
            <a:cxnLst/>
            <a:rect l="l" t="t" r="r" b="b"/>
            <a:pathLst>
              <a:path w="9395744" h="7106599">
                <a:moveTo>
                  <a:pt x="9395744" y="0"/>
                </a:moveTo>
                <a:lnTo>
                  <a:pt x="0" y="0"/>
                </a:lnTo>
                <a:lnTo>
                  <a:pt x="0" y="7106599"/>
                </a:lnTo>
                <a:lnTo>
                  <a:pt x="9395744" y="7106599"/>
                </a:lnTo>
                <a:lnTo>
                  <a:pt x="9395744"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ja-JP" altLang="en-US"/>
          </a:p>
        </p:txBody>
      </p:sp>
      <p:graphicFrame>
        <p:nvGraphicFramePr>
          <p:cNvPr id="3" name="Table 3"/>
          <p:cNvGraphicFramePr>
            <a:graphicFrameLocks noGrp="1"/>
          </p:cNvGraphicFramePr>
          <p:nvPr>
            <p:extLst>
              <p:ext uri="{D42A27DB-BD31-4B8C-83A1-F6EECF244321}">
                <p14:modId xmlns:p14="http://schemas.microsoft.com/office/powerpoint/2010/main" val="3805316128"/>
              </p:ext>
            </p:extLst>
          </p:nvPr>
        </p:nvGraphicFramePr>
        <p:xfrm>
          <a:off x="446935" y="620204"/>
          <a:ext cx="6747168" cy="3434086"/>
        </p:xfrm>
        <a:graphic>
          <a:graphicData uri="http://schemas.openxmlformats.org/drawingml/2006/table">
            <a:tbl>
              <a:tblPr/>
              <a:tblGrid>
                <a:gridCol w="520498">
                  <a:extLst>
                    <a:ext uri="{9D8B030D-6E8A-4147-A177-3AD203B41FA5}">
                      <a16:colId xmlns:a16="http://schemas.microsoft.com/office/drawing/2014/main" val="20000"/>
                    </a:ext>
                  </a:extLst>
                </a:gridCol>
                <a:gridCol w="191595">
                  <a:extLst>
                    <a:ext uri="{9D8B030D-6E8A-4147-A177-3AD203B41FA5}">
                      <a16:colId xmlns:a16="http://schemas.microsoft.com/office/drawing/2014/main" val="20001"/>
                    </a:ext>
                  </a:extLst>
                </a:gridCol>
                <a:gridCol w="520498">
                  <a:extLst>
                    <a:ext uri="{9D8B030D-6E8A-4147-A177-3AD203B41FA5}">
                      <a16:colId xmlns:a16="http://schemas.microsoft.com/office/drawing/2014/main" val="20002"/>
                    </a:ext>
                  </a:extLst>
                </a:gridCol>
                <a:gridCol w="535786">
                  <a:extLst>
                    <a:ext uri="{9D8B030D-6E8A-4147-A177-3AD203B41FA5}">
                      <a16:colId xmlns:a16="http://schemas.microsoft.com/office/drawing/2014/main" val="20003"/>
                    </a:ext>
                  </a:extLst>
                </a:gridCol>
                <a:gridCol w="1715338">
                  <a:extLst>
                    <a:ext uri="{9D8B030D-6E8A-4147-A177-3AD203B41FA5}">
                      <a16:colId xmlns:a16="http://schemas.microsoft.com/office/drawing/2014/main" val="20004"/>
                    </a:ext>
                  </a:extLst>
                </a:gridCol>
                <a:gridCol w="3263453">
                  <a:extLst>
                    <a:ext uri="{9D8B030D-6E8A-4147-A177-3AD203B41FA5}">
                      <a16:colId xmlns:a16="http://schemas.microsoft.com/office/drawing/2014/main" val="3141543053"/>
                    </a:ext>
                  </a:extLst>
                </a:gridCol>
              </a:tblGrid>
              <a:tr h="286571">
                <a:tc gridSpan="6">
                  <a:txBody>
                    <a:bodyPr/>
                    <a:lstStyle/>
                    <a:p>
                      <a:pPr algn="ctr">
                        <a:lnSpc>
                          <a:spcPts val="1399"/>
                        </a:lnSpc>
                        <a:defRPr/>
                      </a:pPr>
                      <a:r>
                        <a:rPr lang="en-US" sz="1400" kern="1200" dirty="0">
                          <a:solidFill>
                            <a:schemeClr val="bg1">
                              <a:lumMod val="50000"/>
                            </a:schemeClr>
                          </a:solidFill>
                          <a:latin typeface="Cavolini" panose="03000502040302020204" pitchFamily="66" charset="0"/>
                          <a:ea typeface="セザンヌ"/>
                          <a:cs typeface="Cavolini" panose="03000502040302020204" pitchFamily="66" charset="0"/>
                        </a:rPr>
                        <a:t>令和5年9月30日(土)     ひと・まち交流館京都第4会議室・ZOOM</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ctr">
                        <a:lnSpc>
                          <a:spcPts val="1399"/>
                        </a:lnSpc>
                        <a:defRPr/>
                      </a:pPr>
                      <a:r>
                        <a:rPr lang="en-US" sz="999">
                          <a:solidFill>
                            <a:srgbClr val="000000"/>
                          </a:solidFill>
                          <a:ea typeface="Josefin Sans Regular"/>
                        </a:rPr>
                        <a:t>令和5年9月30日(土)     ひと・まち交流館京都第4会議室・ZOOM</a:t>
                      </a:r>
                      <a:endParaRPr lang="en-US" sz="1100"/>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ctr">
                        <a:lnSpc>
                          <a:spcPts val="1399"/>
                        </a:lnSpc>
                        <a:defRPr/>
                      </a:pPr>
                      <a:r>
                        <a:rPr lang="en-US" sz="999">
                          <a:solidFill>
                            <a:srgbClr val="000000"/>
                          </a:solidFill>
                          <a:ea typeface="Josefin Sans Regular"/>
                        </a:rPr>
                        <a:t>令和5年9月30日(土)     ひと・まち交流館京都第4会議室・ZOOM</a:t>
                      </a:r>
                      <a:endParaRPr lang="en-US" sz="1100"/>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ctr">
                        <a:lnSpc>
                          <a:spcPts val="1399"/>
                        </a:lnSpc>
                        <a:defRPr/>
                      </a:pPr>
                      <a:r>
                        <a:rPr lang="en-US" sz="999">
                          <a:solidFill>
                            <a:srgbClr val="000000"/>
                          </a:solidFill>
                          <a:ea typeface="Josefin Sans Regular"/>
                        </a:rPr>
                        <a:t>令和5年9月30日(土)     ひと・まち交流館京都第4会議室・ZOOM</a:t>
                      </a:r>
                      <a:endParaRPr lang="en-US" sz="1100"/>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ctr">
                        <a:lnSpc>
                          <a:spcPts val="1399"/>
                        </a:lnSpc>
                        <a:defRPr/>
                      </a:pPr>
                      <a:r>
                        <a:rPr lang="en-US" sz="999">
                          <a:solidFill>
                            <a:srgbClr val="000000"/>
                          </a:solidFill>
                          <a:ea typeface="Josefin Sans Regular"/>
                        </a:rPr>
                        <a:t>令和5年9月30日(土)     ひと・まち交流館京都第4会議室・ZOOM</a:t>
                      </a:r>
                      <a:endParaRPr lang="en-US" sz="1100"/>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86571">
                <a:tc gridSpan="3">
                  <a:txBody>
                    <a:bodyPr/>
                    <a:lstStyle/>
                    <a:p>
                      <a:pPr algn="ctr">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時間</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ctr">
                        <a:lnSpc>
                          <a:spcPts val="1399"/>
                        </a:lnSpc>
                        <a:defRPr/>
                      </a:pPr>
                      <a:endParaRPr lang="en-US" sz="1100" dirty="0"/>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ctr">
                        <a:lnSpc>
                          <a:spcPts val="1399"/>
                        </a:lnSpc>
                        <a:defRPr/>
                      </a:pPr>
                      <a:endParaRPr lang="en-US" sz="1100" dirty="0"/>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時間数</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内容</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ts val="1399"/>
                        </a:lnSpc>
                        <a:defRPr/>
                      </a:pPr>
                      <a:r>
                        <a:rPr lang="en-US" sz="1200" kern="1200">
                          <a:solidFill>
                            <a:schemeClr val="bg1">
                              <a:lumMod val="50000"/>
                            </a:schemeClr>
                          </a:solidFill>
                          <a:latin typeface="Cavolini" panose="03000502040302020204" pitchFamily="66" charset="0"/>
                          <a:ea typeface="セザンヌ"/>
                          <a:cs typeface="Cavolini" panose="03000502040302020204" pitchFamily="66" charset="0"/>
                        </a:rPr>
                        <a:t>講師</a:t>
                      </a:r>
                      <a:endParaRPr lang="en-US" sz="1200" kern="1200" dirty="0">
                        <a:solidFill>
                          <a:schemeClr val="bg1">
                            <a:lumMod val="50000"/>
                          </a:schemeClr>
                        </a:solidFill>
                        <a:latin typeface="Cavolini" panose="03000502040302020204" pitchFamily="66" charset="0"/>
                        <a:ea typeface="セザンヌ"/>
                        <a:cs typeface="Cavolini" panose="03000502040302020204" pitchFamily="66" charset="0"/>
                      </a:endParaRP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58514">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10:00</a:t>
                      </a:r>
                    </a:p>
                  </a:txBody>
                  <a:tcPr marL="28575" marR="28575" marT="28575" marB="28575" anchor="ctr">
                    <a:lnL w="9525" cap="flat" cmpd="sng" algn="ctr">
                      <a:solidFill>
                        <a:srgbClr val="000000"/>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mn-lt"/>
                          <a:ea typeface="セザンヌ"/>
                          <a:cs typeface="+mn-cs"/>
                        </a:rPr>
                        <a:t>～</a:t>
                      </a:r>
                    </a:p>
                  </a:txBody>
                  <a:tcPr marL="28575" marR="28575" marT="28575" marB="28575"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10:10</a:t>
                      </a:r>
                    </a:p>
                  </a:txBody>
                  <a:tcPr marL="28575" marR="28575" marT="28575" marB="28575" anchor="ctr">
                    <a:lnL w="9525" cap="flat" cmpd="sng" algn="ctr">
                      <a:no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10分</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開会挨拶</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1200" kern="1200">
                          <a:solidFill>
                            <a:schemeClr val="bg1">
                              <a:lumMod val="50000"/>
                            </a:schemeClr>
                          </a:solidFill>
                          <a:latin typeface="Cavolini" panose="03000502040302020204" pitchFamily="66" charset="0"/>
                          <a:ea typeface="セザンヌ"/>
                          <a:cs typeface="Cavolini" panose="03000502040302020204" pitchFamily="66" charset="0"/>
                        </a:rPr>
                        <a:t>奥本　喜裕</a:t>
                      </a:r>
                    </a:p>
                    <a:p>
                      <a:pPr algn="l">
                        <a:lnSpc>
                          <a:spcPts val="1399"/>
                        </a:lnSpc>
                        <a:defRPr/>
                      </a:pPr>
                      <a:r>
                        <a:rPr lang="en-US" sz="1200" kern="1200">
                          <a:solidFill>
                            <a:schemeClr val="bg1">
                              <a:lumMod val="50000"/>
                            </a:schemeClr>
                          </a:solidFill>
                          <a:latin typeface="Cavolini" panose="03000502040302020204" pitchFamily="66" charset="0"/>
                          <a:ea typeface="セザンヌ"/>
                          <a:cs typeface="Cavolini" panose="03000502040302020204" pitchFamily="66" charset="0"/>
                        </a:rPr>
                        <a:t>（京都地域密着型サービス事業所協議会会長）</a:t>
                      </a:r>
                      <a:endParaRPr lang="en-US" sz="1200" kern="1200" dirty="0">
                        <a:solidFill>
                          <a:schemeClr val="bg1">
                            <a:lumMod val="50000"/>
                          </a:schemeClr>
                        </a:solidFill>
                        <a:latin typeface="Cavolini" panose="03000502040302020204" pitchFamily="66" charset="0"/>
                        <a:ea typeface="セザンヌ"/>
                        <a:cs typeface="Cavolini" panose="03000502040302020204" pitchFamily="66" charset="0"/>
                      </a:endParaRP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30456">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10:10</a:t>
                      </a:r>
                    </a:p>
                  </a:txBody>
                  <a:tcPr marL="28575" marR="28575" marT="28575" marB="28575" anchor="ctr">
                    <a:lnL w="9525" cap="flat" cmpd="sng" algn="ctr">
                      <a:solidFill>
                        <a:srgbClr val="000000"/>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mn-lt"/>
                          <a:ea typeface="セザンヌ"/>
                          <a:cs typeface="+mn-cs"/>
                        </a:rPr>
                        <a:t>～</a:t>
                      </a:r>
                    </a:p>
                  </a:txBody>
                  <a:tcPr marL="28575" marR="28575" marT="28575" marB="28575"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10:40</a:t>
                      </a:r>
                    </a:p>
                  </a:txBody>
                  <a:tcPr marL="28575" marR="28575" marT="28575" marB="28575" anchor="ctr">
                    <a:lnL w="9525" cap="flat" cmpd="sng" algn="ctr">
                      <a:no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30分</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地域包括ケアにおける地域密着型サービスの役割</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1200" kern="1200">
                          <a:solidFill>
                            <a:schemeClr val="bg1">
                              <a:lumMod val="50000"/>
                            </a:schemeClr>
                          </a:solidFill>
                          <a:latin typeface="Cavolini" panose="03000502040302020204" pitchFamily="66" charset="0"/>
                          <a:ea typeface="セザンヌ"/>
                          <a:cs typeface="Cavolini" panose="03000502040302020204" pitchFamily="66" charset="0"/>
                        </a:rPr>
                        <a:t>平田　尚希　　　　　　　　　　　　　　　　　　　　　　　　　（京都市保健福祉局 健康長寿のまち・                                         京都推進室介護ケア推進課 　担当課長）</a:t>
                      </a:r>
                      <a:endParaRPr lang="en-US" sz="1200" kern="1200" dirty="0">
                        <a:solidFill>
                          <a:schemeClr val="bg1">
                            <a:lumMod val="50000"/>
                          </a:schemeClr>
                        </a:solidFill>
                        <a:latin typeface="Cavolini" panose="03000502040302020204" pitchFamily="66" charset="0"/>
                        <a:ea typeface="セザンヌ"/>
                        <a:cs typeface="Cavolini" panose="03000502040302020204" pitchFamily="66" charset="0"/>
                      </a:endParaRP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8514">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10:50</a:t>
                      </a:r>
                    </a:p>
                  </a:txBody>
                  <a:tcPr marL="28575" marR="28575" marT="28575" marB="28575" anchor="ctr">
                    <a:lnL w="9525" cap="flat" cmpd="sng" algn="ctr">
                      <a:solidFill>
                        <a:srgbClr val="000000"/>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mn-lt"/>
                          <a:ea typeface="セザンヌ"/>
                          <a:cs typeface="+mn-cs"/>
                        </a:rPr>
                        <a:t>～</a:t>
                      </a:r>
                    </a:p>
                  </a:txBody>
                  <a:tcPr marL="28575" marR="28575" marT="28575" marB="28575"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11:50</a:t>
                      </a:r>
                    </a:p>
                  </a:txBody>
                  <a:tcPr marL="28575" marR="28575" marT="28575" marB="28575" anchor="ctr">
                    <a:lnL w="9525" cap="flat" cmpd="sng" algn="ctr">
                      <a:no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60分</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家族の理解・高齢者との関係の理解</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1200" kern="1200" dirty="0" err="1">
                          <a:solidFill>
                            <a:schemeClr val="bg1">
                              <a:lumMod val="50000"/>
                            </a:schemeClr>
                          </a:solidFill>
                          <a:latin typeface="Cavolini" panose="03000502040302020204" pitchFamily="66" charset="0"/>
                          <a:ea typeface="セザンヌ"/>
                          <a:cs typeface="Cavolini" panose="03000502040302020204" pitchFamily="66" charset="0"/>
                        </a:rPr>
                        <a:t>河合</a:t>
                      </a: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　</a:t>
                      </a:r>
                      <a:r>
                        <a:rPr lang="en-US" sz="1200" kern="1200" dirty="0" err="1">
                          <a:solidFill>
                            <a:schemeClr val="bg1">
                              <a:lumMod val="50000"/>
                            </a:schemeClr>
                          </a:solidFill>
                          <a:latin typeface="Cavolini" panose="03000502040302020204" pitchFamily="66" charset="0"/>
                          <a:ea typeface="セザンヌ"/>
                          <a:cs typeface="Cavolini" panose="03000502040302020204" pitchFamily="66" charset="0"/>
                        </a:rPr>
                        <a:t>雅美</a:t>
                      </a:r>
                      <a:endParaRPr lang="en-US" sz="1200" kern="1200" dirty="0">
                        <a:solidFill>
                          <a:schemeClr val="bg1">
                            <a:lumMod val="50000"/>
                          </a:schemeClr>
                        </a:solidFill>
                        <a:latin typeface="Cavolini" panose="03000502040302020204" pitchFamily="66" charset="0"/>
                        <a:ea typeface="セザンヌ"/>
                        <a:cs typeface="Cavolini" panose="03000502040302020204" pitchFamily="66" charset="0"/>
                      </a:endParaRPr>
                    </a:p>
                    <a:p>
                      <a:pPr algn="ctr">
                        <a:lnSpc>
                          <a:spcPts val="1399"/>
                        </a:lnSpc>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a:t>
                      </a:r>
                      <a:r>
                        <a:rPr lang="en-US" sz="1200" kern="1200" dirty="0" err="1">
                          <a:solidFill>
                            <a:schemeClr val="bg1">
                              <a:lumMod val="50000"/>
                            </a:schemeClr>
                          </a:solidFill>
                          <a:latin typeface="Cavolini" panose="03000502040302020204" pitchFamily="66" charset="0"/>
                          <a:ea typeface="セザンヌ"/>
                          <a:cs typeface="Cavolini" panose="03000502040302020204" pitchFamily="66" charset="0"/>
                        </a:rPr>
                        <a:t>認知症の人と家族の会</a:t>
                      </a: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 </a:t>
                      </a:r>
                      <a:r>
                        <a:rPr lang="en-US" sz="1200" kern="1200" dirty="0" err="1">
                          <a:solidFill>
                            <a:schemeClr val="bg1">
                              <a:lumMod val="50000"/>
                            </a:schemeClr>
                          </a:solidFill>
                          <a:latin typeface="Cavolini" panose="03000502040302020204" pitchFamily="66" charset="0"/>
                          <a:ea typeface="セザンヌ"/>
                          <a:cs typeface="Cavolini" panose="03000502040302020204" pitchFamily="66" charset="0"/>
                        </a:rPr>
                        <a:t>京都府支部</a:t>
                      </a: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 </a:t>
                      </a:r>
                      <a:r>
                        <a:rPr lang="en-US" sz="1200" kern="1200" dirty="0" err="1">
                          <a:solidFill>
                            <a:schemeClr val="bg1">
                              <a:lumMod val="50000"/>
                            </a:schemeClr>
                          </a:solidFill>
                          <a:latin typeface="Cavolini" panose="03000502040302020204" pitchFamily="66" charset="0"/>
                          <a:ea typeface="セザンヌ"/>
                          <a:cs typeface="Cavolini" panose="03000502040302020204" pitchFamily="66" charset="0"/>
                        </a:rPr>
                        <a:t>代表</a:t>
                      </a: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4396">
                <a:tc gridSpan="6">
                  <a:txBody>
                    <a:bodyPr/>
                    <a:lstStyle/>
                    <a:p>
                      <a:pPr algn="ctr">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昼休憩</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ctr">
                        <a:lnSpc>
                          <a:spcPts val="1399"/>
                        </a:lnSpc>
                        <a:defRPr/>
                      </a:pPr>
                      <a:r>
                        <a:rPr lang="en-US" sz="999">
                          <a:solidFill>
                            <a:srgbClr val="000000"/>
                          </a:solidFill>
                          <a:ea typeface="Josefin Sans Regular"/>
                        </a:rPr>
                        <a:t>昼休憩</a:t>
                      </a:r>
                      <a:endParaRPr lang="en-US" sz="1100"/>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ctr">
                        <a:lnSpc>
                          <a:spcPts val="1399"/>
                        </a:lnSpc>
                        <a:defRPr/>
                      </a:pPr>
                      <a:r>
                        <a:rPr lang="en-US" sz="999">
                          <a:solidFill>
                            <a:srgbClr val="000000"/>
                          </a:solidFill>
                          <a:ea typeface="Josefin Sans Regular"/>
                        </a:rPr>
                        <a:t>昼休憩</a:t>
                      </a:r>
                      <a:endParaRPr lang="en-US" sz="1100"/>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ctr">
                        <a:lnSpc>
                          <a:spcPts val="1399"/>
                        </a:lnSpc>
                        <a:defRPr/>
                      </a:pPr>
                      <a:r>
                        <a:rPr lang="en-US" sz="999">
                          <a:solidFill>
                            <a:srgbClr val="000000"/>
                          </a:solidFill>
                          <a:ea typeface="Josefin Sans Regular"/>
                        </a:rPr>
                        <a:t>昼休憩</a:t>
                      </a:r>
                      <a:endParaRPr lang="en-US" sz="1100"/>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algn="ctr">
                        <a:lnSpc>
                          <a:spcPts val="1399"/>
                        </a:lnSpc>
                        <a:defRPr/>
                      </a:pPr>
                      <a:r>
                        <a:rPr lang="en-US" sz="999">
                          <a:solidFill>
                            <a:srgbClr val="000000"/>
                          </a:solidFill>
                          <a:ea typeface="Josefin Sans Regular"/>
                        </a:rPr>
                        <a:t>昼休憩</a:t>
                      </a:r>
                      <a:endParaRPr lang="en-US" sz="1100"/>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5"/>
                  </a:ext>
                </a:extLst>
              </a:tr>
              <a:tr h="512674">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12:50</a:t>
                      </a:r>
                    </a:p>
                  </a:txBody>
                  <a:tcPr marL="28575" marR="28575" marT="28575" marB="28575" anchor="ctr">
                    <a:lnL w="9525"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mn-lt"/>
                          <a:ea typeface="セザンヌ"/>
                          <a:cs typeface="+mn-cs"/>
                        </a:rPr>
                        <a:t>～</a:t>
                      </a:r>
                    </a:p>
                  </a:txBody>
                  <a:tcPr marL="28575" marR="28575" marT="28575" marB="28575"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ts val="1399"/>
                        </a:lnSpc>
                        <a:defRPr/>
                      </a:pPr>
                      <a:r>
                        <a:rPr lang="en-US" sz="1200" kern="1200">
                          <a:solidFill>
                            <a:schemeClr val="bg1">
                              <a:lumMod val="50000"/>
                            </a:schemeClr>
                          </a:solidFill>
                          <a:latin typeface="Cavolini" panose="03000502040302020204" pitchFamily="66" charset="0"/>
                          <a:ea typeface="セザンヌ"/>
                          <a:cs typeface="Cavolini" panose="03000502040302020204" pitchFamily="66" charset="0"/>
                        </a:rPr>
                        <a:t>14:20</a:t>
                      </a:r>
                    </a:p>
                  </a:txBody>
                  <a:tcPr marL="28575" marR="28575" marT="28575" marB="28575" anchor="ctr">
                    <a:lnL w="9525" cap="flat" cmpd="sng" algn="ctr">
                      <a:no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90分</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認知症ケアのあり方と地域密着型サービスの取組み</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1200" kern="1200">
                          <a:solidFill>
                            <a:schemeClr val="bg1">
                              <a:lumMod val="50000"/>
                            </a:schemeClr>
                          </a:solidFill>
                          <a:latin typeface="Cavolini" panose="03000502040302020204" pitchFamily="66" charset="0"/>
                          <a:ea typeface="セザンヌ"/>
                          <a:cs typeface="Cavolini" panose="03000502040302020204" pitchFamily="66" charset="0"/>
                        </a:rPr>
                        <a:t>加藤　忠相　　　　　　　　　　　　　　　　　　　　　　　　　　　　　　　　　　　　　　　　　　（株式会社あおいけあ　代表取締役代表）</a:t>
                      </a:r>
                      <a:endParaRPr lang="en-US" sz="1200" kern="1200" dirty="0">
                        <a:solidFill>
                          <a:schemeClr val="bg1">
                            <a:lumMod val="50000"/>
                          </a:schemeClr>
                        </a:solidFill>
                        <a:latin typeface="Cavolini" panose="03000502040302020204" pitchFamily="66" charset="0"/>
                        <a:ea typeface="セザンヌ"/>
                        <a:cs typeface="Cavolini" panose="03000502040302020204" pitchFamily="66" charset="0"/>
                      </a:endParaRP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8514">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14:30</a:t>
                      </a:r>
                    </a:p>
                  </a:txBody>
                  <a:tcPr marL="28575" marR="28575" marT="28575" marB="28575" anchor="ctr">
                    <a:lnL w="9525"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mn-lt"/>
                          <a:ea typeface="セザンヌ"/>
                          <a:cs typeface="+mn-cs"/>
                        </a:rPr>
                        <a:t>～</a:t>
                      </a:r>
                    </a:p>
                  </a:txBody>
                  <a:tcPr marL="28575" marR="28575" marT="28575" marB="28575"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ts val="1399"/>
                        </a:lnSpc>
                        <a:defRPr/>
                      </a:pPr>
                      <a:r>
                        <a:rPr lang="en-US" sz="1200" kern="1200">
                          <a:solidFill>
                            <a:schemeClr val="bg1">
                              <a:lumMod val="50000"/>
                            </a:schemeClr>
                          </a:solidFill>
                          <a:latin typeface="Cavolini" panose="03000502040302020204" pitchFamily="66" charset="0"/>
                          <a:ea typeface="セザンヌ"/>
                          <a:cs typeface="Cavolini" panose="03000502040302020204" pitchFamily="66" charset="0"/>
                        </a:rPr>
                        <a:t>16:00</a:t>
                      </a:r>
                    </a:p>
                  </a:txBody>
                  <a:tcPr marL="28575" marR="28575" marT="28575" marB="28575" anchor="ctr">
                    <a:lnL w="9525" cap="flat" cmpd="sng" algn="ctr">
                      <a:no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90分</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認知症高齢者の基本的理解</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1200" kern="1200" dirty="0" err="1">
                          <a:solidFill>
                            <a:schemeClr val="bg1">
                              <a:lumMod val="50000"/>
                            </a:schemeClr>
                          </a:solidFill>
                          <a:latin typeface="Cavolini" panose="03000502040302020204" pitchFamily="66" charset="0"/>
                          <a:ea typeface="セザンヌ"/>
                          <a:cs typeface="Cavolini" panose="03000502040302020204" pitchFamily="66" charset="0"/>
                        </a:rPr>
                        <a:t>塚本</a:t>
                      </a: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　</a:t>
                      </a:r>
                      <a:r>
                        <a:rPr lang="en-US" sz="1200" kern="1200" dirty="0" err="1">
                          <a:solidFill>
                            <a:schemeClr val="bg1">
                              <a:lumMod val="50000"/>
                            </a:schemeClr>
                          </a:solidFill>
                          <a:latin typeface="Cavolini" panose="03000502040302020204" pitchFamily="66" charset="0"/>
                          <a:ea typeface="セザンヌ"/>
                          <a:cs typeface="Cavolini" panose="03000502040302020204" pitchFamily="66" charset="0"/>
                        </a:rPr>
                        <a:t>忠司</a:t>
                      </a: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　　　　　　　　　　　　　　　　　　　　　　　　　　　　　　　　　　　　　　　　　　　　　　　　　　　　　　　　　　　　　　　　　　　　　　　　　　　　　　　　　　　　　　　　　　（</a:t>
                      </a:r>
                      <a:r>
                        <a:rPr lang="en-US" sz="1200" kern="1200" dirty="0" err="1">
                          <a:solidFill>
                            <a:schemeClr val="bg1">
                              <a:lumMod val="50000"/>
                            </a:schemeClr>
                          </a:solidFill>
                          <a:latin typeface="Cavolini" panose="03000502040302020204" pitchFamily="66" charset="0"/>
                          <a:ea typeface="セザンヌ"/>
                          <a:cs typeface="Cavolini" panose="03000502040302020204" pitchFamily="66" charset="0"/>
                        </a:rPr>
                        <a:t>塚本医院</a:t>
                      </a: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　</a:t>
                      </a:r>
                      <a:r>
                        <a:rPr lang="en-US" sz="1200" kern="1200" dirty="0" err="1">
                          <a:solidFill>
                            <a:schemeClr val="bg1">
                              <a:lumMod val="50000"/>
                            </a:schemeClr>
                          </a:solidFill>
                          <a:latin typeface="Cavolini" panose="03000502040302020204" pitchFamily="66" charset="0"/>
                          <a:ea typeface="セザンヌ"/>
                          <a:cs typeface="Cavolini" panose="03000502040302020204" pitchFamily="66" charset="0"/>
                        </a:rPr>
                        <a:t>院長</a:t>
                      </a:r>
                      <a:r>
                        <a:rPr lang="en-US" sz="1200" kern="1200" dirty="0">
                          <a:solidFill>
                            <a:schemeClr val="bg1">
                              <a:lumMod val="50000"/>
                            </a:schemeClr>
                          </a:solidFill>
                          <a:latin typeface="Cavolini" panose="03000502040302020204" pitchFamily="66" charset="0"/>
                          <a:ea typeface="セザンヌ"/>
                          <a:cs typeface="Cavolini" panose="03000502040302020204" pitchFamily="66" charset="0"/>
                        </a:rPr>
                        <a:t>）</a:t>
                      </a:r>
                    </a:p>
                  </a:txBody>
                  <a:tcPr marL="28575" marR="28575" marT="28575" marB="2857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TextBox 4"/>
          <p:cNvSpPr txBox="1"/>
          <p:nvPr/>
        </p:nvSpPr>
        <p:spPr>
          <a:xfrm>
            <a:off x="1086905" y="159161"/>
            <a:ext cx="5386191" cy="404598"/>
          </a:xfrm>
          <a:prstGeom prst="rect">
            <a:avLst/>
          </a:prstGeom>
        </p:spPr>
        <p:txBody>
          <a:bodyPr lIns="0" tIns="0" rIns="0" bIns="0" rtlCol="0" anchor="t">
            <a:spAutoFit/>
          </a:bodyPr>
          <a:lstStyle/>
          <a:p>
            <a:pPr algn="ctr">
              <a:lnSpc>
                <a:spcPts val="3420"/>
              </a:lnSpc>
              <a:spcBef>
                <a:spcPct val="0"/>
              </a:spcBef>
            </a:pPr>
            <a:r>
              <a:rPr lang="en-US" sz="2400" dirty="0">
                <a:solidFill>
                  <a:schemeClr val="bg1">
                    <a:lumMod val="50000"/>
                  </a:schemeClr>
                </a:solidFill>
                <a:latin typeface="Cavolini" panose="03000502040302020204" pitchFamily="66" charset="0"/>
                <a:ea typeface="セザンヌ"/>
                <a:cs typeface="Cavolini" panose="03000502040302020204" pitchFamily="66" charset="0"/>
              </a:rPr>
              <a:t>認知症対応型サービス事業開設者研修</a:t>
            </a:r>
          </a:p>
        </p:txBody>
      </p:sp>
      <p:sp>
        <p:nvSpPr>
          <p:cNvPr id="6" name="TextBox 6"/>
          <p:cNvSpPr txBox="1"/>
          <p:nvPr/>
        </p:nvSpPr>
        <p:spPr>
          <a:xfrm>
            <a:off x="414168" y="4815290"/>
            <a:ext cx="6508750" cy="1218282"/>
          </a:xfrm>
          <a:prstGeom prst="rect">
            <a:avLst/>
          </a:prstGeom>
        </p:spPr>
        <p:txBody>
          <a:bodyPr wrap="square" lIns="0" tIns="0" rIns="0" bIns="0" rtlCol="0" anchor="t">
            <a:spAutoFit/>
          </a:bodyPr>
          <a:lstStyle/>
          <a:p>
            <a:pPr algn="just">
              <a:lnSpc>
                <a:spcPts val="1703"/>
              </a:lnSpc>
            </a:pPr>
            <a:r>
              <a:rPr lang="en-US" sz="1200" dirty="0">
                <a:solidFill>
                  <a:schemeClr val="bg1">
                    <a:lumMod val="50000"/>
                  </a:schemeClr>
                </a:solidFill>
                <a:latin typeface="Cavolini" panose="03000502040302020204" pitchFamily="66" charset="0"/>
                <a:ea typeface="セザンヌ"/>
                <a:cs typeface="Cavolini" panose="03000502040302020204" pitchFamily="66" charset="0"/>
              </a:rPr>
              <a:t>河合　雅美 氏（認知症の人と家族の会 京都府支部 代表）</a:t>
            </a:r>
          </a:p>
          <a:p>
            <a:pPr algn="just">
              <a:lnSpc>
                <a:spcPts val="1179"/>
              </a:lnSpc>
              <a:spcBef>
                <a:spcPts val="600"/>
              </a:spcBef>
            </a:pPr>
            <a:r>
              <a:rPr lang="en-US" sz="1050" dirty="0">
                <a:solidFill>
                  <a:schemeClr val="bg1">
                    <a:lumMod val="50000"/>
                  </a:schemeClr>
                </a:solidFill>
                <a:latin typeface="Cavolini" panose="03000502040302020204" pitchFamily="66" charset="0"/>
                <a:ea typeface="セザンヌ"/>
                <a:cs typeface="Cavolini" panose="03000502040302020204" pitchFamily="66" charset="0"/>
              </a:rPr>
              <a:t>認知症の人と家族の会京都府支部代表。NPO法人オレンジコモンズ副代表。京都府認知症カフェ連絡会世話人。認知症研修認定薬剤師。</a:t>
            </a:r>
          </a:p>
          <a:p>
            <a:pPr algn="just">
              <a:lnSpc>
                <a:spcPts val="1179"/>
              </a:lnSpc>
            </a:pPr>
            <a:r>
              <a:rPr lang="en-US" altLang="ja-JP" sz="1050" dirty="0">
                <a:solidFill>
                  <a:schemeClr val="bg1">
                    <a:lumMod val="50000"/>
                  </a:schemeClr>
                </a:solidFill>
                <a:latin typeface="Cavolini" panose="03000502040302020204" pitchFamily="66" charset="0"/>
                <a:ea typeface="セザンヌ"/>
                <a:cs typeface="Cavolini" panose="03000502040302020204" pitchFamily="66" charset="0"/>
              </a:rPr>
              <a:t>2011</a:t>
            </a:r>
            <a:r>
              <a:rPr lang="en-US" sz="1050" dirty="0">
                <a:solidFill>
                  <a:schemeClr val="bg1">
                    <a:lumMod val="50000"/>
                  </a:schemeClr>
                </a:solidFill>
                <a:latin typeface="Cavolini" panose="03000502040302020204" pitchFamily="66" charset="0"/>
                <a:ea typeface="セザンヌ"/>
                <a:cs typeface="Cavolini" panose="03000502040302020204" pitchFamily="66" charset="0"/>
              </a:rPr>
              <a:t>年に63歳でアルツハイマー病と診断された母を2020年4月に看取った。診断された当時は、どうしていいのかわからず母娘でケンカばかりの日々を過ごす。ある時、母としっかりと向き合うことができ、認知症があってもやりたいことや出来ることはたくさんあると知る。認知症をもっても母には母の人生があり、娘の私に出来ることは母が苦手になったことを手伝うことだわかり、母の人生に伴走した。</a:t>
            </a:r>
          </a:p>
        </p:txBody>
      </p:sp>
      <p:sp>
        <p:nvSpPr>
          <p:cNvPr id="7" name="TextBox 7"/>
          <p:cNvSpPr txBox="1"/>
          <p:nvPr/>
        </p:nvSpPr>
        <p:spPr>
          <a:xfrm>
            <a:off x="446935" y="6294342"/>
            <a:ext cx="6759868" cy="1987724"/>
          </a:xfrm>
          <a:prstGeom prst="rect">
            <a:avLst/>
          </a:prstGeom>
        </p:spPr>
        <p:txBody>
          <a:bodyPr wrap="square" lIns="0" tIns="0" rIns="0" bIns="0" rtlCol="0" anchor="t">
            <a:spAutoFit/>
          </a:bodyPr>
          <a:lstStyle/>
          <a:p>
            <a:pPr algn="just">
              <a:lnSpc>
                <a:spcPts val="1703"/>
              </a:lnSpc>
            </a:pPr>
            <a:r>
              <a:rPr lang="en-US" sz="1200" dirty="0">
                <a:solidFill>
                  <a:schemeClr val="bg1">
                    <a:lumMod val="50000"/>
                  </a:schemeClr>
                </a:solidFill>
                <a:latin typeface="Cavolini" panose="03000502040302020204" pitchFamily="66" charset="0"/>
                <a:ea typeface="セザンヌ"/>
                <a:cs typeface="Cavolini" panose="03000502040302020204" pitchFamily="66" charset="0"/>
              </a:rPr>
              <a:t>加藤　忠相 氏（株式会社あおいけあ　代表取締役代表）</a:t>
            </a:r>
          </a:p>
          <a:p>
            <a:pPr algn="just">
              <a:lnSpc>
                <a:spcPts val="1179"/>
              </a:lnSpc>
              <a:spcBef>
                <a:spcPts val="600"/>
              </a:spcBef>
            </a:pPr>
            <a:r>
              <a:rPr lang="en-US" sz="1050" dirty="0">
                <a:solidFill>
                  <a:schemeClr val="bg1">
                    <a:lumMod val="50000"/>
                  </a:schemeClr>
                </a:solidFill>
                <a:latin typeface="Cavolini" panose="03000502040302020204" pitchFamily="66" charset="0"/>
                <a:ea typeface="セザンヌ"/>
                <a:cs typeface="Cavolini" panose="03000502040302020204" pitchFamily="66" charset="0"/>
              </a:rPr>
              <a:t>東北福祉大学社会福祉学部社会教育学科卒業後、神奈川県内の特別養護老人ホームに勤務。</a:t>
            </a:r>
          </a:p>
          <a:p>
            <a:pPr algn="just">
              <a:lnSpc>
                <a:spcPts val="1179"/>
              </a:lnSpc>
            </a:pPr>
            <a:r>
              <a:rPr lang="en-US" sz="1050" dirty="0">
                <a:solidFill>
                  <a:schemeClr val="bg1">
                    <a:lumMod val="50000"/>
                  </a:schemeClr>
                </a:solidFill>
                <a:latin typeface="Cavolini" panose="03000502040302020204" pitchFamily="66" charset="0"/>
                <a:ea typeface="セザンヌ"/>
                <a:cs typeface="Cavolini" panose="03000502040302020204" pitchFamily="66" charset="0"/>
              </a:rPr>
              <a:t>介護現場に大きなショックを受け、3年後に退職。</a:t>
            </a:r>
          </a:p>
          <a:p>
            <a:pPr algn="just">
              <a:lnSpc>
                <a:spcPts val="1179"/>
              </a:lnSpc>
            </a:pPr>
            <a:r>
              <a:rPr lang="en-US" sz="1050" dirty="0">
                <a:solidFill>
                  <a:schemeClr val="bg1">
                    <a:lumMod val="50000"/>
                  </a:schemeClr>
                </a:solidFill>
                <a:latin typeface="Cavolini" panose="03000502040302020204" pitchFamily="66" charset="0"/>
                <a:ea typeface="セザンヌ"/>
                <a:cs typeface="Cavolini" panose="03000502040302020204" pitchFamily="66" charset="0"/>
              </a:rPr>
              <a:t>25歳の平成13年、株式会社あおいけあを設立し、グループホーム結、デイサービスいどばたの運営を始める。</a:t>
            </a:r>
          </a:p>
          <a:p>
            <a:pPr algn="just">
              <a:lnSpc>
                <a:spcPts val="1179"/>
              </a:lnSpc>
            </a:pPr>
            <a:r>
              <a:rPr lang="en-US" sz="1050" dirty="0">
                <a:solidFill>
                  <a:schemeClr val="bg1">
                    <a:lumMod val="50000"/>
                  </a:schemeClr>
                </a:solidFill>
                <a:latin typeface="Cavolini" panose="03000502040302020204" pitchFamily="66" charset="0"/>
                <a:ea typeface="セザンヌ"/>
                <a:cs typeface="Cavolini" panose="03000502040302020204" pitchFamily="66" charset="0"/>
              </a:rPr>
              <a:t>平成19年からは“小規模多機能型居宅介護おたがいさん”の運営を開始し、平成24年には『かながわ福祉サービス大賞～福祉の未来を開く先進事例発表会～』において大賞を受賞。</a:t>
            </a:r>
          </a:p>
          <a:p>
            <a:pPr algn="just">
              <a:lnSpc>
                <a:spcPts val="1179"/>
              </a:lnSpc>
            </a:pPr>
            <a:r>
              <a:rPr lang="en-US" sz="1050" dirty="0">
                <a:solidFill>
                  <a:schemeClr val="bg1">
                    <a:lumMod val="50000"/>
                  </a:schemeClr>
                </a:solidFill>
                <a:latin typeface="Cavolini" panose="03000502040302020204" pitchFamily="66" charset="0"/>
                <a:ea typeface="セザンヌ"/>
                <a:cs typeface="Cavolini" panose="03000502040302020204" pitchFamily="66" charset="0"/>
              </a:rPr>
              <a:t>“あおいけあ”をモデルとした映画『ケアニン～あなたでよかった～』『僕とケアニンとおばあちゃんたちと。』等の映画化にも携わる。</a:t>
            </a:r>
          </a:p>
          <a:p>
            <a:pPr algn="just">
              <a:lnSpc>
                <a:spcPts val="1179"/>
              </a:lnSpc>
            </a:pPr>
            <a:r>
              <a:rPr lang="en-US" sz="1050" dirty="0">
                <a:solidFill>
                  <a:schemeClr val="bg1">
                    <a:lumMod val="50000"/>
                  </a:schemeClr>
                </a:solidFill>
                <a:latin typeface="Cavolini" panose="03000502040302020204" pitchFamily="66" charset="0"/>
                <a:ea typeface="セザンヌ"/>
                <a:cs typeface="Cavolini" panose="03000502040302020204" pitchFamily="66" charset="0"/>
              </a:rPr>
              <a:t>NHK『プロフェッショナル～仕事の流儀～』等、数多くのメディア出演も果たす。</a:t>
            </a:r>
          </a:p>
          <a:p>
            <a:pPr algn="just">
              <a:lnSpc>
                <a:spcPts val="1179"/>
              </a:lnSpc>
            </a:pPr>
            <a:r>
              <a:rPr lang="en-US" sz="1050" dirty="0">
                <a:solidFill>
                  <a:schemeClr val="bg1">
                    <a:lumMod val="50000"/>
                  </a:schemeClr>
                </a:solidFill>
                <a:latin typeface="Cavolini" panose="03000502040302020204" pitchFamily="66" charset="0"/>
                <a:ea typeface="セザンヌ"/>
                <a:cs typeface="Cavolini" panose="03000502040302020204" pitchFamily="66" charset="0"/>
              </a:rPr>
              <a:t>現在、株式会社あおいけあ代表取締役、慶應義塾大学看護医療学部非常勤講師、特定非営利活動法人ココロまち理事等、多くの肩書を持ち、平成31年2月には、Ageing Asia Global Ageing Influencer 2019（アジア太平洋地域の高齢化に影響を与えている最も影響力のある指導者）に選ばれた。</a:t>
            </a:r>
            <a:endParaRPr lang="en-US" sz="900" spc="80" dirty="0">
              <a:solidFill>
                <a:schemeClr val="bg1">
                  <a:lumMod val="50000"/>
                </a:schemeClr>
              </a:solidFill>
              <a:latin typeface="Cavolini" panose="03000502040302020204" pitchFamily="66" charset="0"/>
              <a:ea typeface="Sondos"/>
              <a:cs typeface="Cavolini" panose="03000502040302020204" pitchFamily="66" charset="0"/>
            </a:endParaRPr>
          </a:p>
        </p:txBody>
      </p:sp>
      <p:sp>
        <p:nvSpPr>
          <p:cNvPr id="9" name="TextBox 9"/>
          <p:cNvSpPr txBox="1"/>
          <p:nvPr/>
        </p:nvSpPr>
        <p:spPr>
          <a:xfrm>
            <a:off x="523875" y="8615477"/>
            <a:ext cx="6289336" cy="987450"/>
          </a:xfrm>
          <a:prstGeom prst="rect">
            <a:avLst/>
          </a:prstGeom>
        </p:spPr>
        <p:txBody>
          <a:bodyPr lIns="0" tIns="0" rIns="0" bIns="0" rtlCol="0" anchor="t">
            <a:spAutoFit/>
          </a:bodyPr>
          <a:lstStyle/>
          <a:p>
            <a:pPr algn="just">
              <a:lnSpc>
                <a:spcPts val="1703"/>
              </a:lnSpc>
            </a:pPr>
            <a:r>
              <a:rPr lang="en-US" sz="1200" dirty="0" err="1">
                <a:solidFill>
                  <a:schemeClr val="bg1">
                    <a:lumMod val="50000"/>
                  </a:schemeClr>
                </a:solidFill>
                <a:latin typeface="Cavolini" panose="03000502040302020204" pitchFamily="66" charset="0"/>
                <a:ea typeface="セザンヌ"/>
                <a:cs typeface="Cavolini" panose="03000502040302020204" pitchFamily="66" charset="0"/>
              </a:rPr>
              <a:t>塚本</a:t>
            </a:r>
            <a:r>
              <a:rPr lang="en-US" sz="1200" dirty="0">
                <a:solidFill>
                  <a:schemeClr val="bg1">
                    <a:lumMod val="50000"/>
                  </a:schemeClr>
                </a:solidFill>
                <a:latin typeface="Cavolini" panose="03000502040302020204" pitchFamily="66" charset="0"/>
                <a:ea typeface="セザンヌ"/>
                <a:cs typeface="Cavolini" panose="03000502040302020204" pitchFamily="66" charset="0"/>
              </a:rPr>
              <a:t>　</a:t>
            </a:r>
            <a:r>
              <a:rPr lang="en-US" sz="1200" dirty="0" err="1">
                <a:solidFill>
                  <a:schemeClr val="bg1">
                    <a:lumMod val="50000"/>
                  </a:schemeClr>
                </a:solidFill>
                <a:latin typeface="Cavolini" panose="03000502040302020204" pitchFamily="66" charset="0"/>
                <a:ea typeface="セザンヌ"/>
                <a:cs typeface="Cavolini" panose="03000502040302020204" pitchFamily="66" charset="0"/>
              </a:rPr>
              <a:t>忠司</a:t>
            </a:r>
            <a:r>
              <a:rPr lang="ja-JP" altLang="en-US" sz="1200" dirty="0">
                <a:solidFill>
                  <a:schemeClr val="bg1">
                    <a:lumMod val="50000"/>
                  </a:schemeClr>
                </a:solidFill>
                <a:latin typeface="Cavolini" panose="03000502040302020204" pitchFamily="66" charset="0"/>
                <a:ea typeface="セザンヌ"/>
                <a:cs typeface="Cavolini" panose="03000502040302020204" pitchFamily="66" charset="0"/>
              </a:rPr>
              <a:t>　</a:t>
            </a:r>
            <a:r>
              <a:rPr lang="en-US" sz="1200" dirty="0" err="1">
                <a:solidFill>
                  <a:schemeClr val="bg1">
                    <a:lumMod val="50000"/>
                  </a:schemeClr>
                </a:solidFill>
                <a:latin typeface="Cavolini" panose="03000502040302020204" pitchFamily="66" charset="0"/>
                <a:ea typeface="セザンヌ"/>
                <a:cs typeface="Cavolini" panose="03000502040302020204" pitchFamily="66" charset="0"/>
              </a:rPr>
              <a:t>氏（塚本医院</a:t>
            </a:r>
            <a:r>
              <a:rPr lang="en-US" sz="1200" dirty="0">
                <a:solidFill>
                  <a:schemeClr val="bg1">
                    <a:lumMod val="50000"/>
                  </a:schemeClr>
                </a:solidFill>
                <a:latin typeface="Cavolini" panose="03000502040302020204" pitchFamily="66" charset="0"/>
                <a:ea typeface="セザンヌ"/>
                <a:cs typeface="Cavolini" panose="03000502040302020204" pitchFamily="66" charset="0"/>
              </a:rPr>
              <a:t>　院長）</a:t>
            </a:r>
          </a:p>
          <a:p>
            <a:pPr algn="just">
              <a:lnSpc>
                <a:spcPts val="1179"/>
              </a:lnSpc>
            </a:pPr>
            <a:r>
              <a:rPr lang="ja-JP" altLang="en-US" sz="1100" dirty="0">
                <a:solidFill>
                  <a:schemeClr val="bg1">
                    <a:lumMod val="50000"/>
                  </a:schemeClr>
                </a:solidFill>
                <a:latin typeface="Cavolini" panose="03000502040302020204" pitchFamily="66" charset="0"/>
                <a:cs typeface="Cavolini" panose="03000502040302020204" pitchFamily="66" charset="0"/>
              </a:rPr>
              <a:t>愛知医科大学卒業後、東京女子医科大学附属第二病院内科入局。研修医を経て助手、その後、在宅医療部が創設され同部助手。</a:t>
            </a:r>
          </a:p>
          <a:p>
            <a:pPr algn="just">
              <a:lnSpc>
                <a:spcPts val="1179"/>
              </a:lnSpc>
            </a:pPr>
            <a:r>
              <a:rPr lang="ja-JP" altLang="en-US" sz="1100" dirty="0">
                <a:solidFill>
                  <a:schemeClr val="bg1">
                    <a:lumMod val="50000"/>
                  </a:schemeClr>
                </a:solidFill>
                <a:latin typeface="Cavolini" panose="03000502040302020204" pitchFamily="66" charset="0"/>
                <a:cs typeface="Cavolini" panose="03000502040302020204" pitchFamily="66" charset="0"/>
              </a:rPr>
              <a:t>平成</a:t>
            </a:r>
            <a:r>
              <a:rPr lang="en-US" altLang="ja-JP" sz="1100" dirty="0">
                <a:solidFill>
                  <a:schemeClr val="bg1">
                    <a:lumMod val="50000"/>
                  </a:schemeClr>
                </a:solidFill>
                <a:latin typeface="Cavolini" panose="03000502040302020204" pitchFamily="66" charset="0"/>
                <a:cs typeface="Cavolini" panose="03000502040302020204" pitchFamily="66" charset="0"/>
              </a:rPr>
              <a:t>8</a:t>
            </a:r>
            <a:r>
              <a:rPr lang="ja-JP" altLang="en-US" sz="1100" dirty="0">
                <a:solidFill>
                  <a:schemeClr val="bg1">
                    <a:lumMod val="50000"/>
                  </a:schemeClr>
                </a:solidFill>
                <a:latin typeface="Cavolini" panose="03000502040302020204" pitchFamily="66" charset="0"/>
                <a:cs typeface="Cavolini" panose="03000502040302020204" pitchFamily="66" charset="0"/>
              </a:rPr>
              <a:t>年塚本医院。</a:t>
            </a:r>
          </a:p>
          <a:p>
            <a:pPr algn="just">
              <a:lnSpc>
                <a:spcPts val="1179"/>
              </a:lnSpc>
            </a:pPr>
            <a:r>
              <a:rPr lang="ja-JP" altLang="en-US" sz="1100" dirty="0">
                <a:solidFill>
                  <a:schemeClr val="bg1">
                    <a:lumMod val="50000"/>
                  </a:schemeClr>
                </a:solidFill>
                <a:latin typeface="Cavolini" panose="03000502040302020204" pitchFamily="66" charset="0"/>
                <a:cs typeface="Cavolini" panose="03000502040302020204" pitchFamily="66" charset="0"/>
              </a:rPr>
              <a:t>平成</a:t>
            </a:r>
            <a:r>
              <a:rPr lang="en-US" altLang="ja-JP" sz="1100" dirty="0">
                <a:solidFill>
                  <a:schemeClr val="bg1">
                    <a:lumMod val="50000"/>
                  </a:schemeClr>
                </a:solidFill>
                <a:latin typeface="Cavolini" panose="03000502040302020204" pitchFamily="66" charset="0"/>
                <a:cs typeface="Cavolini" panose="03000502040302020204" pitchFamily="66" charset="0"/>
              </a:rPr>
              <a:t>18</a:t>
            </a:r>
            <a:r>
              <a:rPr lang="ja-JP" altLang="en-US" sz="1100" dirty="0">
                <a:solidFill>
                  <a:schemeClr val="bg1">
                    <a:lumMod val="50000"/>
                  </a:schemeClr>
                </a:solidFill>
                <a:latin typeface="Cavolini" panose="03000502040302020204" pitchFamily="66" charset="0"/>
                <a:cs typeface="Cavolini" panose="03000502040302020204" pitchFamily="66" charset="0"/>
              </a:rPr>
              <a:t>年から西京医師会理事、副会長、会長を歴任し、現在副会長。</a:t>
            </a:r>
          </a:p>
          <a:p>
            <a:pPr algn="just">
              <a:lnSpc>
                <a:spcPts val="1179"/>
              </a:lnSpc>
            </a:pPr>
            <a:r>
              <a:rPr lang="ja-JP" altLang="en-US" sz="1100" dirty="0">
                <a:solidFill>
                  <a:schemeClr val="bg1">
                    <a:lumMod val="50000"/>
                  </a:schemeClr>
                </a:solidFill>
                <a:latin typeface="Cavolini" panose="03000502040302020204" pitchFamily="66" charset="0"/>
                <a:cs typeface="Cavolini" panose="03000502040302020204" pitchFamily="66" charset="0"/>
              </a:rPr>
              <a:t>平成</a:t>
            </a:r>
            <a:r>
              <a:rPr lang="en-US" altLang="ja-JP" sz="1100" dirty="0">
                <a:solidFill>
                  <a:schemeClr val="bg1">
                    <a:lumMod val="50000"/>
                  </a:schemeClr>
                </a:solidFill>
                <a:latin typeface="Cavolini" panose="03000502040302020204" pitchFamily="66" charset="0"/>
                <a:cs typeface="Cavolini" panose="03000502040302020204" pitchFamily="66" charset="0"/>
              </a:rPr>
              <a:t>27</a:t>
            </a:r>
            <a:r>
              <a:rPr lang="ja-JP" altLang="en-US" sz="1100" dirty="0">
                <a:solidFill>
                  <a:schemeClr val="bg1">
                    <a:lumMod val="50000"/>
                  </a:schemeClr>
                </a:solidFill>
                <a:latin typeface="Cavolini" panose="03000502040302020204" pitchFamily="66" charset="0"/>
                <a:cs typeface="Cavolini" panose="03000502040302020204" pitchFamily="66" charset="0"/>
              </a:rPr>
              <a:t>年認知症サポート医養成研修修了。</a:t>
            </a:r>
          </a:p>
        </p:txBody>
      </p:sp>
      <p:sp>
        <p:nvSpPr>
          <p:cNvPr id="18" name="テキスト ボックス 17">
            <a:extLst>
              <a:ext uri="{FF2B5EF4-FFF2-40B4-BE49-F238E27FC236}">
                <a16:creationId xmlns:a16="http://schemas.microsoft.com/office/drawing/2014/main" id="{B255156C-01CB-6CA2-2DB7-CC1CE90DA120}"/>
              </a:ext>
            </a:extLst>
          </p:cNvPr>
          <p:cNvSpPr txBox="1"/>
          <p:nvPr/>
        </p:nvSpPr>
        <p:spPr>
          <a:xfrm>
            <a:off x="540603" y="4122100"/>
            <a:ext cx="681889" cy="307777"/>
          </a:xfrm>
          <a:prstGeom prst="rect">
            <a:avLst/>
          </a:prstGeom>
          <a:noFill/>
        </p:spPr>
        <p:txBody>
          <a:bodyPr wrap="square">
            <a:spAutoFit/>
          </a:bodyPr>
          <a:lstStyle/>
          <a:p>
            <a:r>
              <a:rPr lang="ja-JP" altLang="en-US" sz="1400" dirty="0">
                <a:solidFill>
                  <a:srgbClr val="737373"/>
                </a:solidFill>
                <a:latin typeface="Cavolini" panose="03000502040302020204" pitchFamily="66" charset="0"/>
                <a:ea typeface="セザンヌ"/>
                <a:cs typeface="Cavolini" panose="03000502040302020204" pitchFamily="66" charset="0"/>
              </a:rPr>
              <a:t>講師</a:t>
            </a:r>
            <a:endParaRPr lang="ja-JP" altLang="en-US" sz="1400" dirty="0">
              <a:latin typeface="Cavolini" panose="03000502040302020204" pitchFamily="66" charset="0"/>
              <a:cs typeface="Cavolini" panose="03000502040302020204"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451</Words>
  <Application>Microsoft Office PowerPoint</Application>
  <PresentationFormat>ユーザー設定</PresentationFormat>
  <Paragraphs>86</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Calibri</vt:lpstr>
      <vt:lpstr>Arial</vt:lpstr>
      <vt:lpstr>Cavolini</vt:lpstr>
      <vt:lpstr>Office Theme</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グリーン　ピンク　ブルー　ナチュラル　パークヨガ　チラシ　A4</dc:title>
  <dc:creator>PC-07</dc:creator>
  <cp:lastModifiedBy>PC-07</cp:lastModifiedBy>
  <cp:revision>14</cp:revision>
  <cp:lastPrinted>2023-06-16T02:13:03Z</cp:lastPrinted>
  <dcterms:created xsi:type="dcterms:W3CDTF">2006-08-16T00:00:00Z</dcterms:created>
  <dcterms:modified xsi:type="dcterms:W3CDTF">2023-07-25T00:05:10Z</dcterms:modified>
  <dc:identifier>DAFl3ksheto</dc:identifier>
</cp:coreProperties>
</file>