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7556500" cy="10693400"/>
  <p:notesSz cx="6858000" cy="9144000"/>
  <p:embeddedFontLst>
    <p:embeddedFont>
      <p:font typeface="HGSｺﾞｼｯｸM" panose="020B0600000000000000" pitchFamily="50" charset="-128"/>
      <p:regular r:id="rId4"/>
    </p:embeddedFont>
    <p:embeddedFont>
      <p:font typeface="UDモトヤマルベリ Bold" panose="020B0600070205080204" charset="-128"/>
      <p:regular r:id="rId5"/>
    </p:embeddedFont>
    <p:embeddedFont>
      <p:font typeface="Calibri" panose="020F0502020204030204" pitchFamily="34" charset="0"/>
      <p:regular r:id="rId6"/>
      <p:bold r:id="rId7"/>
      <p:italic r:id="rId8"/>
      <p:boldItalic r:id="rId9"/>
    </p:embeddedFont>
    <p:embeddedFont>
      <p:font typeface="游ゴシック" panose="020B0400000000000000" pitchFamily="50" charset="-128"/>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7" d="100"/>
          <a:sy n="67" d="100"/>
        </p:scale>
        <p:origin x="312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56215-5360-4C96-A883-6E1F76C49313}" type="datetimeFigureOut">
              <a:rPr kumimoji="1" lang="ja-JP" altLang="en-US" smtClean="0"/>
              <a:t>2023/8/9</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1C91-C319-42A5-8BA2-3A7F220876E1}" type="slidenum">
              <a:rPr kumimoji="1" lang="ja-JP" altLang="en-US" smtClean="0"/>
              <a:t>‹#›</a:t>
            </a:fld>
            <a:endParaRPr kumimoji="1" lang="ja-JP" altLang="en-US"/>
          </a:p>
        </p:txBody>
      </p:sp>
    </p:spTree>
    <p:extLst>
      <p:ext uri="{BB962C8B-B14F-4D97-AF65-F5344CB8AC3E}">
        <p14:creationId xmlns:p14="http://schemas.microsoft.com/office/powerpoint/2010/main" val="24212763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AB1C91-C319-42A5-8BA2-3A7F220876E1}" type="slidenum">
              <a:rPr kumimoji="1" lang="ja-JP" altLang="en-US" smtClean="0"/>
              <a:t>1</a:t>
            </a:fld>
            <a:endParaRPr kumimoji="1" lang="ja-JP" altLang="en-US"/>
          </a:p>
        </p:txBody>
      </p:sp>
    </p:spTree>
    <p:extLst>
      <p:ext uri="{BB962C8B-B14F-4D97-AF65-F5344CB8AC3E}">
        <p14:creationId xmlns:p14="http://schemas.microsoft.com/office/powerpoint/2010/main" val="42220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orms.gle/38ydSkNfN6cddM376" TargetMode="Externa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Freeform 2"/>
          <p:cNvSpPr/>
          <p:nvPr/>
        </p:nvSpPr>
        <p:spPr>
          <a:xfrm>
            <a:off x="4888094" y="-1232882"/>
            <a:ext cx="3922913" cy="3922913"/>
          </a:xfrm>
          <a:custGeom>
            <a:avLst/>
            <a:gdLst/>
            <a:ahLst/>
            <a:cxnLst/>
            <a:rect l="l" t="t" r="r" b="b"/>
            <a:pathLst>
              <a:path w="3922913" h="3922913">
                <a:moveTo>
                  <a:pt x="0" y="0"/>
                </a:moveTo>
                <a:lnTo>
                  <a:pt x="3922914" y="0"/>
                </a:lnTo>
                <a:lnTo>
                  <a:pt x="3922914" y="3922913"/>
                </a:lnTo>
                <a:lnTo>
                  <a:pt x="0" y="3922913"/>
                </a:lnTo>
                <a:lnTo>
                  <a:pt x="0" y="0"/>
                </a:lnTo>
                <a:close/>
              </a:path>
            </a:pathLst>
          </a:custGeom>
          <a:blipFill>
            <a:blip r:embed="rId3">
              <a:alphaModFix amt="80000"/>
              <a:extLst>
                <a:ext uri="{96DAC541-7B7A-43D3-8B79-37D633B846F1}">
                  <asvg:svgBlip xmlns:asvg="http://schemas.microsoft.com/office/drawing/2016/SVG/main" r:embed="rId4"/>
                </a:ext>
              </a:extLst>
            </a:blip>
            <a:stretch>
              <a:fillRect/>
            </a:stretch>
          </a:blipFill>
        </p:spPr>
        <p:txBody>
          <a:bodyPr/>
          <a:lstStyle/>
          <a:p>
            <a:endParaRPr lang="ja-JP" altLang="en-US"/>
          </a:p>
        </p:txBody>
      </p:sp>
      <p:sp>
        <p:nvSpPr>
          <p:cNvPr id="3" name="Freeform 3"/>
          <p:cNvSpPr/>
          <p:nvPr/>
        </p:nvSpPr>
        <p:spPr>
          <a:xfrm>
            <a:off x="-1458445" y="7767367"/>
            <a:ext cx="3922913" cy="3922913"/>
          </a:xfrm>
          <a:custGeom>
            <a:avLst/>
            <a:gdLst/>
            <a:ahLst/>
            <a:cxnLst/>
            <a:rect l="l" t="t" r="r" b="b"/>
            <a:pathLst>
              <a:path w="3922913" h="3922913">
                <a:moveTo>
                  <a:pt x="0" y="0"/>
                </a:moveTo>
                <a:lnTo>
                  <a:pt x="3922913" y="0"/>
                </a:lnTo>
                <a:lnTo>
                  <a:pt x="3922913" y="3922913"/>
                </a:lnTo>
                <a:lnTo>
                  <a:pt x="0" y="3922913"/>
                </a:lnTo>
                <a:lnTo>
                  <a:pt x="0" y="0"/>
                </a:lnTo>
                <a:close/>
              </a:path>
            </a:pathLst>
          </a:custGeom>
          <a:blipFill>
            <a:blip r:embed="rId3">
              <a:alphaModFix amt="80000"/>
              <a:extLst>
                <a:ext uri="{96DAC541-7B7A-43D3-8B79-37D633B846F1}">
                  <asvg:svgBlip xmlns:asvg="http://schemas.microsoft.com/office/drawing/2016/SVG/main" r:embed="rId4"/>
                </a:ext>
              </a:extLst>
            </a:blip>
            <a:stretch>
              <a:fillRect/>
            </a:stretch>
          </a:blipFill>
        </p:spPr>
        <p:txBody>
          <a:bodyPr/>
          <a:lstStyle/>
          <a:p>
            <a:endParaRPr lang="ja-JP" altLang="en-US"/>
          </a:p>
        </p:txBody>
      </p:sp>
      <p:sp>
        <p:nvSpPr>
          <p:cNvPr id="5" name="Freeform 5"/>
          <p:cNvSpPr/>
          <p:nvPr/>
        </p:nvSpPr>
        <p:spPr>
          <a:xfrm>
            <a:off x="335056" y="416081"/>
            <a:ext cx="6889888" cy="10054671"/>
          </a:xfrm>
          <a:custGeom>
            <a:avLst/>
            <a:gdLst/>
            <a:ahLst/>
            <a:cxnLst/>
            <a:rect l="l" t="t" r="r" b="b"/>
            <a:pathLst>
              <a:path w="2473858" h="3626522">
                <a:moveTo>
                  <a:pt x="0" y="0"/>
                </a:moveTo>
                <a:lnTo>
                  <a:pt x="2473858" y="0"/>
                </a:lnTo>
                <a:lnTo>
                  <a:pt x="2473858" y="3626522"/>
                </a:lnTo>
                <a:lnTo>
                  <a:pt x="0" y="3626522"/>
                </a:lnTo>
                <a:close/>
              </a:path>
            </a:pathLst>
          </a:custGeom>
          <a:solidFill>
            <a:srgbClr val="FFFFFF"/>
          </a:solidFill>
          <a:ln w="19050">
            <a:noFill/>
          </a:ln>
        </p:spPr>
        <p:txBody>
          <a:bodyPr/>
          <a:lstStyle/>
          <a:p>
            <a:endParaRPr lang="ja-JP" altLang="en-US" dirty="0"/>
          </a:p>
        </p:txBody>
      </p:sp>
      <p:sp>
        <p:nvSpPr>
          <p:cNvPr id="6" name="TextBox 6"/>
          <p:cNvSpPr txBox="1"/>
          <p:nvPr/>
        </p:nvSpPr>
        <p:spPr>
          <a:xfrm>
            <a:off x="-499123" y="1954274"/>
            <a:ext cx="2348768" cy="2664490"/>
          </a:xfrm>
          <a:prstGeom prst="rect">
            <a:avLst/>
          </a:prstGeom>
        </p:spPr>
        <p:txBody>
          <a:bodyPr lIns="50800" tIns="50800" rIns="50800" bIns="50800" rtlCol="0" anchor="ctr"/>
          <a:lstStyle/>
          <a:p>
            <a:pPr algn="ctr">
              <a:lnSpc>
                <a:spcPts val="1960"/>
              </a:lnSpc>
              <a:spcBef>
                <a:spcPct val="0"/>
              </a:spcBef>
            </a:pPr>
            <a:endParaRPr dirty="0"/>
          </a:p>
        </p:txBody>
      </p:sp>
      <p:sp>
        <p:nvSpPr>
          <p:cNvPr id="11" name="TextBox 11"/>
          <p:cNvSpPr txBox="1"/>
          <p:nvPr/>
        </p:nvSpPr>
        <p:spPr>
          <a:xfrm>
            <a:off x="-820480" y="932728"/>
            <a:ext cx="167956" cy="173861"/>
          </a:xfrm>
          <a:prstGeom prst="rect">
            <a:avLst/>
          </a:prstGeom>
        </p:spPr>
        <p:txBody>
          <a:bodyPr lIns="50800" tIns="50800" rIns="50800" bIns="50800" rtlCol="0" anchor="ctr"/>
          <a:lstStyle/>
          <a:p>
            <a:pPr marL="0" lvl="0" indent="0" algn="ctr">
              <a:lnSpc>
                <a:spcPts val="1960"/>
              </a:lnSpc>
              <a:spcBef>
                <a:spcPct val="0"/>
              </a:spcBef>
            </a:pPr>
            <a:endParaRPr dirty="0"/>
          </a:p>
        </p:txBody>
      </p:sp>
      <p:grpSp>
        <p:nvGrpSpPr>
          <p:cNvPr id="15" name="Group 15"/>
          <p:cNvGrpSpPr/>
          <p:nvPr/>
        </p:nvGrpSpPr>
        <p:grpSpPr>
          <a:xfrm>
            <a:off x="7056988" y="335056"/>
            <a:ext cx="167956" cy="167956"/>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w="19050">
              <a:solidFill>
                <a:srgbClr val="15498F"/>
              </a:solidFill>
            </a:ln>
          </p:spPr>
          <p:txBody>
            <a:bodyPr/>
            <a:lstStyle/>
            <a:p>
              <a:endParaRPr lang="ja-JP" altLang="en-US"/>
            </a:p>
          </p:txBody>
        </p:sp>
        <p:sp>
          <p:nvSpPr>
            <p:cNvPr id="17" name="TextBox 17"/>
            <p:cNvSpPr txBox="1"/>
            <p:nvPr/>
          </p:nvSpPr>
          <p:spPr>
            <a:xfrm>
              <a:off x="0" y="-28575"/>
              <a:ext cx="812800" cy="841375"/>
            </a:xfrm>
            <a:prstGeom prst="rect">
              <a:avLst/>
            </a:prstGeom>
          </p:spPr>
          <p:txBody>
            <a:bodyPr lIns="50800" tIns="50800" rIns="50800" bIns="50800" rtlCol="0" anchor="ctr"/>
            <a:lstStyle/>
            <a:p>
              <a:pPr marL="0" lvl="0" indent="0" algn="ctr">
                <a:lnSpc>
                  <a:spcPts val="1960"/>
                </a:lnSpc>
                <a:spcBef>
                  <a:spcPct val="0"/>
                </a:spcBef>
              </a:pPr>
              <a:endParaRPr dirty="0"/>
            </a:p>
          </p:txBody>
        </p:sp>
      </p:grpSp>
      <p:sp>
        <p:nvSpPr>
          <p:cNvPr id="47" name="TextBox 47"/>
          <p:cNvSpPr txBox="1"/>
          <p:nvPr/>
        </p:nvSpPr>
        <p:spPr>
          <a:xfrm>
            <a:off x="467759" y="530192"/>
            <a:ext cx="4401295" cy="250518"/>
          </a:xfrm>
          <a:prstGeom prst="rect">
            <a:avLst/>
          </a:prstGeom>
        </p:spPr>
        <p:txBody>
          <a:bodyPr wrap="square" lIns="0" tIns="0" rIns="0" bIns="0" rtlCol="0" anchor="t">
            <a:spAutoFit/>
          </a:bodyPr>
          <a:lstStyle/>
          <a:p>
            <a:pPr>
              <a:lnSpc>
                <a:spcPts val="2240"/>
              </a:lnSpc>
            </a:pPr>
            <a:r>
              <a:rPr lang="ja-JP" altLang="en-US" sz="1400" dirty="0">
                <a:solidFill>
                  <a:srgbClr val="15498F"/>
                </a:solidFill>
                <a:latin typeface="UDモトヤマルベリ Bold" panose="020B0600070205080204" charset="-128"/>
                <a:ea typeface="UDモトヤマルベリ Bold" panose="020B0600070205080204" charset="-128"/>
              </a:rPr>
              <a:t>一般社団法人京都地域密着型サービス事業所協議会</a:t>
            </a:r>
            <a:endParaRPr lang="en-US" sz="1400" dirty="0">
              <a:solidFill>
                <a:srgbClr val="15498F"/>
              </a:solidFill>
              <a:latin typeface="UDモトヤマルベリ Bold" panose="020B0600070205080204" charset="-128"/>
              <a:ea typeface="UDモトヤマルベリ Bold" panose="020B0600070205080204" charset="-128"/>
            </a:endParaRPr>
          </a:p>
        </p:txBody>
      </p:sp>
      <p:sp>
        <p:nvSpPr>
          <p:cNvPr id="48" name="TextBox 48"/>
          <p:cNvSpPr txBox="1"/>
          <p:nvPr/>
        </p:nvSpPr>
        <p:spPr>
          <a:xfrm>
            <a:off x="467759" y="8779078"/>
            <a:ext cx="1409968" cy="218714"/>
          </a:xfrm>
          <a:prstGeom prst="rect">
            <a:avLst/>
          </a:prstGeom>
        </p:spPr>
        <p:txBody>
          <a:bodyPr wrap="square" lIns="0" tIns="0" rIns="0" bIns="0" rtlCol="0" anchor="t">
            <a:spAutoFit/>
          </a:bodyPr>
          <a:lstStyle/>
          <a:p>
            <a:pPr marL="0" lvl="0" indent="0" algn="l">
              <a:lnSpc>
                <a:spcPts val="1800"/>
              </a:lnSpc>
              <a:spcBef>
                <a:spcPct val="0"/>
              </a:spcBef>
            </a:pPr>
            <a:r>
              <a:rPr lang="ja-JP" altLang="en-US" sz="1400" u="none" strike="noStrike" spc="150" dirty="0">
                <a:ea typeface="UDモトヤマルベリ Bold"/>
              </a:rPr>
              <a:t>公開講座申込</a:t>
            </a:r>
          </a:p>
        </p:txBody>
      </p:sp>
      <p:sp>
        <p:nvSpPr>
          <p:cNvPr id="8" name="TextBox 45">
            <a:extLst>
              <a:ext uri="{FF2B5EF4-FFF2-40B4-BE49-F238E27FC236}">
                <a16:creationId xmlns:a16="http://schemas.microsoft.com/office/drawing/2014/main" id="{E3C2CF2C-56BC-B7B4-683B-38525D46015E}"/>
              </a:ext>
            </a:extLst>
          </p:cNvPr>
          <p:cNvSpPr txBox="1"/>
          <p:nvPr/>
        </p:nvSpPr>
        <p:spPr>
          <a:xfrm>
            <a:off x="1848262" y="542932"/>
            <a:ext cx="5089065" cy="603755"/>
          </a:xfrm>
          <a:prstGeom prst="rect">
            <a:avLst/>
          </a:prstGeom>
        </p:spPr>
        <p:txBody>
          <a:bodyPr wrap="square" lIns="0" tIns="0" rIns="0" bIns="0" rtlCol="0" anchor="t">
            <a:spAutoFit/>
          </a:bodyPr>
          <a:lstStyle/>
          <a:p>
            <a:pPr>
              <a:lnSpc>
                <a:spcPts val="5600"/>
              </a:lnSpc>
            </a:pPr>
            <a:r>
              <a:rPr lang="ja-JP" altLang="en-US" sz="2000" spc="-100" dirty="0">
                <a:solidFill>
                  <a:srgbClr val="15498F"/>
                </a:solidFill>
                <a:ea typeface="UDモトヤマルベリ Bold"/>
              </a:rPr>
              <a:t>令和</a:t>
            </a:r>
            <a:r>
              <a:rPr lang="en-US" altLang="ja-JP" sz="2000" spc="-100" dirty="0">
                <a:solidFill>
                  <a:srgbClr val="15498F"/>
                </a:solidFill>
                <a:ea typeface="UDモトヤマルベリ Bold"/>
              </a:rPr>
              <a:t>5</a:t>
            </a:r>
            <a:r>
              <a:rPr lang="ja-JP" altLang="en-US" sz="2000" spc="-100" dirty="0">
                <a:solidFill>
                  <a:srgbClr val="15498F"/>
                </a:solidFill>
                <a:ea typeface="UDモトヤマルベリ Bold"/>
              </a:rPr>
              <a:t>年度コミュニティケアワーカー養成研修</a:t>
            </a:r>
          </a:p>
        </p:txBody>
      </p:sp>
      <p:sp>
        <p:nvSpPr>
          <p:cNvPr id="25" name="フローチャート: 結合子 24">
            <a:extLst>
              <a:ext uri="{FF2B5EF4-FFF2-40B4-BE49-F238E27FC236}">
                <a16:creationId xmlns:a16="http://schemas.microsoft.com/office/drawing/2014/main" id="{30314206-0A69-7CFE-08C8-FB5F1AD56B83}"/>
              </a:ext>
            </a:extLst>
          </p:cNvPr>
          <p:cNvSpPr/>
          <p:nvPr/>
        </p:nvSpPr>
        <p:spPr>
          <a:xfrm>
            <a:off x="361418" y="826507"/>
            <a:ext cx="1199228" cy="603755"/>
          </a:xfrm>
          <a:prstGeom prst="flowChartConnector">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Box 45">
            <a:extLst>
              <a:ext uri="{FF2B5EF4-FFF2-40B4-BE49-F238E27FC236}">
                <a16:creationId xmlns:a16="http://schemas.microsoft.com/office/drawing/2014/main" id="{DE6CFC1C-80C5-83C3-581D-F8552D5B34E6}"/>
              </a:ext>
            </a:extLst>
          </p:cNvPr>
          <p:cNvSpPr txBox="1"/>
          <p:nvPr/>
        </p:nvSpPr>
        <p:spPr>
          <a:xfrm>
            <a:off x="486313" y="865679"/>
            <a:ext cx="1222101" cy="379335"/>
          </a:xfrm>
          <a:prstGeom prst="rect">
            <a:avLst/>
          </a:prstGeom>
        </p:spPr>
        <p:txBody>
          <a:bodyPr wrap="square" lIns="0" tIns="0" rIns="0" bIns="0" rtlCol="0" anchor="t">
            <a:spAutoFit/>
          </a:bodyPr>
          <a:lstStyle/>
          <a:p>
            <a:pPr>
              <a:lnSpc>
                <a:spcPts val="1400"/>
              </a:lnSpc>
            </a:pPr>
            <a:endParaRPr lang="en-US" altLang="ja-JP" sz="2000" dirty="0">
              <a:solidFill>
                <a:srgbClr val="15498F"/>
              </a:solidFill>
              <a:ea typeface="UDモトヤマルベリ Bold"/>
            </a:endParaRPr>
          </a:p>
          <a:p>
            <a:pPr>
              <a:lnSpc>
                <a:spcPts val="1400"/>
              </a:lnSpc>
            </a:pPr>
            <a:r>
              <a:rPr lang="ja-JP" altLang="en-US" sz="2000" dirty="0">
                <a:solidFill>
                  <a:srgbClr val="15498F"/>
                </a:solidFill>
                <a:ea typeface="UDモトヤマルベリ Bold"/>
              </a:rPr>
              <a:t>公開講座</a:t>
            </a:r>
            <a:endParaRPr lang="en-US" altLang="ja-JP" sz="2000" dirty="0">
              <a:solidFill>
                <a:srgbClr val="15498F"/>
              </a:solidFill>
              <a:ea typeface="UDモトヤマルベリ Bold"/>
            </a:endParaRPr>
          </a:p>
        </p:txBody>
      </p:sp>
      <p:graphicFrame>
        <p:nvGraphicFramePr>
          <p:cNvPr id="30" name="表 29">
            <a:extLst>
              <a:ext uri="{FF2B5EF4-FFF2-40B4-BE49-F238E27FC236}">
                <a16:creationId xmlns:a16="http://schemas.microsoft.com/office/drawing/2014/main" id="{59D845A0-D991-53EF-CE91-41F727E7A79F}"/>
              </a:ext>
            </a:extLst>
          </p:cNvPr>
          <p:cNvGraphicFramePr>
            <a:graphicFrameLocks noGrp="1"/>
          </p:cNvGraphicFramePr>
          <p:nvPr>
            <p:extLst>
              <p:ext uri="{D42A27DB-BD31-4B8C-83A1-F6EECF244321}">
                <p14:modId xmlns:p14="http://schemas.microsoft.com/office/powerpoint/2010/main" val="3906437085"/>
              </p:ext>
            </p:extLst>
          </p:nvPr>
        </p:nvGraphicFramePr>
        <p:xfrm>
          <a:off x="552748" y="6094265"/>
          <a:ext cx="6484211" cy="2484120"/>
        </p:xfrm>
        <a:graphic>
          <a:graphicData uri="http://schemas.openxmlformats.org/drawingml/2006/table">
            <a:tbl>
              <a:tblPr firstRow="1" bandRow="1">
                <a:tableStyleId>{2D5ABB26-0587-4C30-8999-92F81FD0307C}</a:tableStyleId>
              </a:tblPr>
              <a:tblGrid>
                <a:gridCol w="815469">
                  <a:extLst>
                    <a:ext uri="{9D8B030D-6E8A-4147-A177-3AD203B41FA5}">
                      <a16:colId xmlns:a16="http://schemas.microsoft.com/office/drawing/2014/main" val="20000"/>
                    </a:ext>
                  </a:extLst>
                </a:gridCol>
                <a:gridCol w="5668742">
                  <a:extLst>
                    <a:ext uri="{9D8B030D-6E8A-4147-A177-3AD203B41FA5}">
                      <a16:colId xmlns:a16="http://schemas.microsoft.com/office/drawing/2014/main" val="20001"/>
                    </a:ext>
                  </a:extLst>
                </a:gridCol>
              </a:tblGrid>
              <a:tr h="0">
                <a:tc>
                  <a:txBody>
                    <a:bodyPr/>
                    <a:lstStyle/>
                    <a:p>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実施主体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京都市</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3077">
                <a:tc>
                  <a:txBody>
                    <a:bodyPr/>
                    <a:lstStyle/>
                    <a:p>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研修受託</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p>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団体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2"/>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一般社団法人京都地域密着型サービス事業所協議会（地域密着協）</a:t>
                      </a:r>
                    </a:p>
                    <a:p>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600-8127</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京都市下京区西木屋町通上ノ口上る梅湊町</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83-1 </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ひと・まち交流館京都</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4</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Ｆ</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p>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TEL</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075-354-8706</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　</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FAX</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075-354-8770 </a:t>
                      </a:r>
                    </a:p>
                    <a:p>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EMAIL</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kyoto-tiiki-mittyaku@lime.ocn.ne.jp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2436">
                <a:tc>
                  <a:txBody>
                    <a:bodyPr/>
                    <a:lstStyle/>
                    <a:p>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定員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304" marR="0" lvl="0" indent="0" algn="l" defTabSz="457200" rtl="0" eaLnBrk="1" fontAlgn="auto" latinLnBrk="0" hangingPunct="1">
                        <a:lnSpc>
                          <a:spcPct val="100000"/>
                        </a:lnSpc>
                        <a:spcBef>
                          <a:spcPts val="0"/>
                        </a:spcBef>
                        <a:spcAft>
                          <a:spcPts val="0"/>
                        </a:spcAft>
                        <a:buClrTx/>
                        <a:buSzTx/>
                        <a:buFont typeface="+mj-ea"/>
                        <a:buNone/>
                        <a:tabLst/>
                        <a:defRPr/>
                      </a:pP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60</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名</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7960">
                <a:tc>
                  <a:txBody>
                    <a:bodyPr/>
                    <a:lstStyle/>
                    <a:p>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受講料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304" marR="0" lvl="0" indent="0" algn="l" defTabSz="457200" rtl="0" eaLnBrk="1" fontAlgn="auto" latinLnBrk="0" hangingPunct="1">
                        <a:lnSpc>
                          <a:spcPct val="100000"/>
                        </a:lnSpc>
                        <a:spcBef>
                          <a:spcPts val="0"/>
                        </a:spcBef>
                        <a:spcAft>
                          <a:spcPts val="0"/>
                        </a:spcAft>
                        <a:buClrTx/>
                        <a:buSzTx/>
                        <a:buFont typeface="+mj-ea"/>
                        <a:buNone/>
                        <a:tabLst/>
                        <a:defRPr/>
                      </a:pP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無料</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6334">
                <a:tc>
                  <a:txBody>
                    <a:bodyPr/>
                    <a:lstStyle/>
                    <a:p>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申込方法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304" marR="0" lvl="0" indent="0" algn="l" defTabSz="457200" rtl="0" eaLnBrk="1" fontAlgn="auto" latinLnBrk="0" hangingPunct="1">
                        <a:lnSpc>
                          <a:spcPct val="100000"/>
                        </a:lnSpc>
                        <a:spcBef>
                          <a:spcPts val="0"/>
                        </a:spcBef>
                        <a:spcAft>
                          <a:spcPts val="0"/>
                        </a:spcAft>
                        <a:buClrTx/>
                        <a:buSzTx/>
                        <a:buFont typeface="+mj-ea"/>
                        <a:buNone/>
                        <a:tabLst/>
                        <a:defRPr/>
                      </a:pP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下記に必要事項を記入の上</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FAX</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またはメールで</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p>
                      <a:pPr marL="52304" marR="0" lvl="0" indent="0" algn="l" defTabSz="457200" rtl="0" eaLnBrk="1" fontAlgn="auto" latinLnBrk="0" hangingPunct="1">
                        <a:lnSpc>
                          <a:spcPct val="100000"/>
                        </a:lnSpc>
                        <a:spcBef>
                          <a:spcPts val="0"/>
                        </a:spcBef>
                        <a:spcAft>
                          <a:spcPts val="0"/>
                        </a:spcAft>
                        <a:buClrTx/>
                        <a:buSzTx/>
                        <a:buFont typeface="+mj-ea"/>
                        <a:buNone/>
                        <a:tabLst/>
                        <a:defRPr/>
                      </a:pP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下記の</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URL</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または</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QR</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コードからの何れかでお申し込みください。</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52400">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申込締切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304" marR="0" lvl="0" indent="0" algn="l" defTabSz="457200" rtl="0" eaLnBrk="1" fontAlgn="auto" latinLnBrk="0" hangingPunct="1">
                        <a:lnSpc>
                          <a:spcPct val="100000"/>
                        </a:lnSpc>
                        <a:spcBef>
                          <a:spcPts val="0"/>
                        </a:spcBef>
                        <a:spcAft>
                          <a:spcPts val="0"/>
                        </a:spcAft>
                        <a:buClrTx/>
                        <a:buSzTx/>
                        <a:buFont typeface="+mj-ea"/>
                        <a:buNone/>
                        <a:tabLst/>
                        <a:defRPr/>
                      </a:pP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令和</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5</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年</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9</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月</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20</a:t>
                      </a:r>
                      <a:r>
                        <a:rPr kumimoji="1" lang="ja-JP" altLang="en-US" sz="1100" kern="1200">
                          <a:solidFill>
                            <a:schemeClr val="tx1"/>
                          </a:solidFill>
                          <a:latin typeface="UDモトヤマルベリ Bold" panose="020B0600070205080204" charset="-128"/>
                          <a:ea typeface="UDモトヤマルベリ Bold" panose="020B0600070205080204" charset="-128"/>
                          <a:cs typeface="+mn-cs"/>
                        </a:rPr>
                        <a:t>日（水）</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必着</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436">
                <a:tc gridSpan="2">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申込締切後、</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ZOOM</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の</a:t>
                      </a:r>
                      <a:r>
                        <a:rPr kumimoji="1" lang="en-US" altLang="ja-JP" sz="1100" kern="1200" dirty="0">
                          <a:solidFill>
                            <a:schemeClr val="tx1"/>
                          </a:solidFill>
                          <a:latin typeface="UDモトヤマルベリ Bold" panose="020B0600070205080204" charset="-128"/>
                          <a:ea typeface="UDモトヤマルベリ Bold" panose="020B0600070205080204" charset="-128"/>
                          <a:cs typeface="+mn-cs"/>
                        </a:rPr>
                        <a:t>ID</a:t>
                      </a:r>
                      <a:r>
                        <a:rPr kumimoji="1" lang="ja-JP" altLang="en-US" sz="1100" kern="1200" dirty="0">
                          <a:solidFill>
                            <a:schemeClr val="tx1"/>
                          </a:solidFill>
                          <a:latin typeface="UDモトヤマルベリ Bold" panose="020B0600070205080204" charset="-128"/>
                          <a:ea typeface="UDモトヤマルベリ Bold" panose="020B0600070205080204" charset="-128"/>
                          <a:cs typeface="+mn-cs"/>
                        </a:rPr>
                        <a:t>・パスコードをメール送付させて頂きます。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52304" marR="0" lvl="0" indent="0" algn="l" defTabSz="457200" rtl="0" eaLnBrk="1" fontAlgn="auto" latinLnBrk="0" hangingPunct="1">
                        <a:lnSpc>
                          <a:spcPct val="100000"/>
                        </a:lnSpc>
                        <a:spcBef>
                          <a:spcPts val="0"/>
                        </a:spcBef>
                        <a:spcAft>
                          <a:spcPts val="0"/>
                        </a:spcAft>
                        <a:buClrTx/>
                        <a:buSzTx/>
                        <a:buFont typeface="+mj-ea"/>
                        <a:buNone/>
                        <a:tabLst/>
                        <a:defRPr/>
                      </a:pPr>
                      <a:endParaRPr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36" name="表 35">
            <a:extLst>
              <a:ext uri="{FF2B5EF4-FFF2-40B4-BE49-F238E27FC236}">
                <a16:creationId xmlns:a16="http://schemas.microsoft.com/office/drawing/2014/main" id="{3ED32A6F-64DA-6DD2-E0E3-B31D36DB890D}"/>
              </a:ext>
            </a:extLst>
          </p:cNvPr>
          <p:cNvGraphicFramePr>
            <a:graphicFrameLocks noGrp="1"/>
          </p:cNvGraphicFramePr>
          <p:nvPr>
            <p:extLst>
              <p:ext uri="{D42A27DB-BD31-4B8C-83A1-F6EECF244321}">
                <p14:modId xmlns:p14="http://schemas.microsoft.com/office/powerpoint/2010/main" val="3278458789"/>
              </p:ext>
            </p:extLst>
          </p:nvPr>
        </p:nvGraphicFramePr>
        <p:xfrm>
          <a:off x="454499" y="9057815"/>
          <a:ext cx="6484211" cy="1302226"/>
        </p:xfrm>
        <a:graphic>
          <a:graphicData uri="http://schemas.openxmlformats.org/drawingml/2006/table">
            <a:tbl>
              <a:tblPr firstRow="1" bandRow="1">
                <a:tableStyleId>{5C22544A-7EE6-4342-B048-85BDC9FD1C3A}</a:tableStyleId>
              </a:tblPr>
              <a:tblGrid>
                <a:gridCol w="1652214">
                  <a:extLst>
                    <a:ext uri="{9D8B030D-6E8A-4147-A177-3AD203B41FA5}">
                      <a16:colId xmlns:a16="http://schemas.microsoft.com/office/drawing/2014/main" val="20000"/>
                    </a:ext>
                  </a:extLst>
                </a:gridCol>
                <a:gridCol w="1652214">
                  <a:extLst>
                    <a:ext uri="{9D8B030D-6E8A-4147-A177-3AD203B41FA5}">
                      <a16:colId xmlns:a16="http://schemas.microsoft.com/office/drawing/2014/main" val="20001"/>
                    </a:ext>
                  </a:extLst>
                </a:gridCol>
                <a:gridCol w="1652214">
                  <a:extLst>
                    <a:ext uri="{9D8B030D-6E8A-4147-A177-3AD203B41FA5}">
                      <a16:colId xmlns:a16="http://schemas.microsoft.com/office/drawing/2014/main" val="20002"/>
                    </a:ext>
                  </a:extLst>
                </a:gridCol>
                <a:gridCol w="1527569">
                  <a:extLst>
                    <a:ext uri="{9D8B030D-6E8A-4147-A177-3AD203B41FA5}">
                      <a16:colId xmlns:a16="http://schemas.microsoft.com/office/drawing/2014/main" val="20003"/>
                    </a:ext>
                  </a:extLst>
                </a:gridCol>
              </a:tblGrid>
              <a:tr h="307068">
                <a:tc>
                  <a:txBody>
                    <a:bodyPr/>
                    <a:lstStyle/>
                    <a:p>
                      <a:pPr algn="ctr"/>
                      <a:r>
                        <a:rPr kumimoji="1" lang="ja-JP" altLang="en-US" sz="1200" dirty="0">
                          <a:solidFill>
                            <a:schemeClr val="tx1"/>
                          </a:solidFill>
                          <a:latin typeface="UDモトヤマルベリ Bold" panose="020B0600070205080204" charset="-128"/>
                          <a:ea typeface="UDモトヤマルベリ Bold" panose="020B0600070205080204" charset="-128"/>
                        </a:rPr>
                        <a:t>事業所名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UDモトヤマルベリ Bold" panose="020B0600070205080204" charset="-128"/>
                          <a:ea typeface="UDモトヤマルベリ Bold" panose="020B0600070205080204" charset="-128"/>
                        </a:rPr>
                        <a:t>受講者名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モトヤマルベリ Bold" panose="020B0600070205080204" charset="-128"/>
                          <a:ea typeface="UDモトヤマルベリ Bold" panose="020B0600070205080204" charset="-128"/>
                        </a:rPr>
                        <a:t>所属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777514"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モトヤマルベリ Bold" panose="020B0600070205080204" charset="-128"/>
                          <a:ea typeface="UDモトヤマルベリ Bold" panose="020B0600070205080204" charset="-128"/>
                        </a:rPr>
                        <a:t>職種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419">
                <a:tc>
                  <a:txBody>
                    <a:bodyPr/>
                    <a:lstStyle/>
                    <a:p>
                      <a:endParaRPr kumimoji="1" lang="ja-JP" altLang="en-US" sz="1200" dirty="0">
                        <a:solidFill>
                          <a:schemeClr val="tx1"/>
                        </a:solidFill>
                        <a:latin typeface="UDモトヤマルベリ Bold" panose="020B0600070205080204" charset="-128"/>
                        <a:ea typeface="UDモトヤマルベリ Bold" panose="020B060007020508020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solidFill>
                          <a:schemeClr val="tx1"/>
                        </a:solidFill>
                        <a:latin typeface="UDモトヤマルベリ Bold" panose="020B0600070205080204" charset="-128"/>
                        <a:ea typeface="UDモトヤマルベリ Bold" panose="020B060007020508020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solidFill>
                          <a:schemeClr val="tx1"/>
                        </a:solidFill>
                        <a:latin typeface="UDモトヤマルベリ Bold" panose="020B0600070205080204" charset="-128"/>
                        <a:ea typeface="UDモトヤマルベリ Bold" panose="020B060007020508020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solidFill>
                          <a:schemeClr val="tx1"/>
                        </a:solidFill>
                        <a:latin typeface="UDモトヤマルベリ Bold" panose="020B0600070205080204" charset="-128"/>
                        <a:ea typeface="UDモトヤマルベリ Bold" panose="020B060007020508020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UDモトヤマルベリ Bold" panose="020B0600070205080204" charset="-128"/>
                          <a:ea typeface="UDモトヤマルベリ Bold" panose="020B0600070205080204" charset="-128"/>
                          <a:cs typeface="+mn-cs"/>
                        </a:rPr>
                        <a:t>EMAIL</a:t>
                      </a:r>
                      <a:endParaRPr kumimoji="1" lang="ja-JP" altLang="en-US" sz="1200" b="1" kern="1200" dirty="0">
                        <a:solidFill>
                          <a:schemeClr val="tx1"/>
                        </a:solidFill>
                        <a:latin typeface="UDモトヤマルベリ Bold" panose="020B0600070205080204" charset="-128"/>
                        <a:ea typeface="UDモトヤマルベリ Bold" panose="020B060007020508020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UDモトヤマルベリ Bold" panose="020B0600070205080204" charset="-128"/>
                          <a:ea typeface="UDモトヤマルベリ Bold" panose="020B0600070205080204" charset="-128"/>
                          <a:cs typeface="+mn-cs"/>
                        </a:rPr>
                        <a:t>TEL</a:t>
                      </a:r>
                      <a:endParaRPr kumimoji="1" lang="ja-JP" altLang="en-US" sz="1200" b="1" kern="1200" dirty="0">
                        <a:solidFill>
                          <a:schemeClr val="tx1"/>
                        </a:solidFill>
                        <a:latin typeface="UDモトヤマルベリ Bold" panose="020B0600070205080204" charset="-128"/>
                        <a:ea typeface="UDモトヤマルベリ Bold" panose="020B0600070205080204"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419">
                <a:tc gridSpan="2">
                  <a:txBody>
                    <a:bodyPr/>
                    <a:lstStyle/>
                    <a:p>
                      <a:endParaRPr kumimoji="1" lang="ja-JP" altLang="en-US" sz="1200" dirty="0">
                        <a:solidFill>
                          <a:schemeClr val="accent5">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kumimoji="1" lang="ja-JP" altLang="en-US" sz="1200" dirty="0">
                        <a:solidFill>
                          <a:schemeClr val="accent5">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9" name="TextBox 48">
            <a:extLst>
              <a:ext uri="{FF2B5EF4-FFF2-40B4-BE49-F238E27FC236}">
                <a16:creationId xmlns:a16="http://schemas.microsoft.com/office/drawing/2014/main" id="{D21537E0-DFAA-084D-53B3-E216A603DB2F}"/>
              </a:ext>
            </a:extLst>
          </p:cNvPr>
          <p:cNvSpPr txBox="1"/>
          <p:nvPr/>
        </p:nvSpPr>
        <p:spPr>
          <a:xfrm>
            <a:off x="1932438" y="8708565"/>
            <a:ext cx="3943463" cy="451342"/>
          </a:xfrm>
          <a:prstGeom prst="rect">
            <a:avLst/>
          </a:prstGeom>
        </p:spPr>
        <p:txBody>
          <a:bodyPr wrap="square" lIns="0" tIns="0" rIns="0" bIns="0" rtlCol="0" anchor="t">
            <a:spAutoFit/>
          </a:bodyPr>
          <a:lstStyle/>
          <a:p>
            <a:pPr marL="0" lvl="0" indent="0" algn="l">
              <a:lnSpc>
                <a:spcPts val="1800"/>
              </a:lnSpc>
              <a:spcBef>
                <a:spcPct val="0"/>
              </a:spcBef>
            </a:pPr>
            <a:r>
              <a:rPr lang="en-US" altLang="ja-JP" sz="1400" u="none" strike="noStrike" spc="150" dirty="0">
                <a:ea typeface="UDモトヤマルベリ Bold"/>
                <a:hlinkClick r:id="rId5"/>
              </a:rPr>
              <a:t>https://forms.gle/38ydSkNfN6cddM376</a:t>
            </a:r>
            <a:endParaRPr lang="en-US" altLang="ja-JP" sz="1400" u="none" strike="noStrike" spc="150" dirty="0">
              <a:ea typeface="UDモトヤマルベリ Bold"/>
            </a:endParaRPr>
          </a:p>
          <a:p>
            <a:pPr marL="0" lvl="0" indent="0" algn="l">
              <a:lnSpc>
                <a:spcPts val="1800"/>
              </a:lnSpc>
              <a:spcBef>
                <a:spcPct val="0"/>
              </a:spcBef>
            </a:pPr>
            <a:endParaRPr lang="ja-JP" altLang="en-US" sz="1400" u="none" strike="noStrike" spc="150" dirty="0">
              <a:ea typeface="UDモトヤマルベリ Bold"/>
            </a:endParaRPr>
          </a:p>
        </p:txBody>
      </p:sp>
      <p:pic>
        <p:nvPicPr>
          <p:cNvPr id="42" name="図 41" descr="散布図, QR コード&#10;&#10;自動的に生成された説明">
            <a:extLst>
              <a:ext uri="{FF2B5EF4-FFF2-40B4-BE49-F238E27FC236}">
                <a16:creationId xmlns:a16="http://schemas.microsoft.com/office/drawing/2014/main" id="{57B4E1FD-43EB-EB71-6D12-C745294A1B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0612" y="8339958"/>
            <a:ext cx="696304" cy="696304"/>
          </a:xfrm>
          <a:prstGeom prst="rect">
            <a:avLst/>
          </a:prstGeom>
        </p:spPr>
      </p:pic>
      <p:graphicFrame>
        <p:nvGraphicFramePr>
          <p:cNvPr id="4" name="表 3">
            <a:extLst>
              <a:ext uri="{FF2B5EF4-FFF2-40B4-BE49-F238E27FC236}">
                <a16:creationId xmlns:a16="http://schemas.microsoft.com/office/drawing/2014/main" id="{C064F5A7-A766-1913-5829-602BAB7EAA1D}"/>
              </a:ext>
            </a:extLst>
          </p:cNvPr>
          <p:cNvGraphicFramePr>
            <a:graphicFrameLocks noGrp="1"/>
          </p:cNvGraphicFramePr>
          <p:nvPr>
            <p:extLst>
              <p:ext uri="{D42A27DB-BD31-4B8C-83A1-F6EECF244321}">
                <p14:modId xmlns:p14="http://schemas.microsoft.com/office/powerpoint/2010/main" val="3101060701"/>
              </p:ext>
            </p:extLst>
          </p:nvPr>
        </p:nvGraphicFramePr>
        <p:xfrm>
          <a:off x="331556" y="4498741"/>
          <a:ext cx="6867709" cy="1440180"/>
        </p:xfrm>
        <a:graphic>
          <a:graphicData uri="http://schemas.openxmlformats.org/drawingml/2006/table">
            <a:tbl>
              <a:tblPr firstRow="1" bandRow="1">
                <a:tableStyleId>{5C22544A-7EE6-4342-B048-85BDC9FD1C3A}</a:tableStyleId>
              </a:tblPr>
              <a:tblGrid>
                <a:gridCol w="757339">
                  <a:extLst>
                    <a:ext uri="{9D8B030D-6E8A-4147-A177-3AD203B41FA5}">
                      <a16:colId xmlns:a16="http://schemas.microsoft.com/office/drawing/2014/main" val="20000"/>
                    </a:ext>
                  </a:extLst>
                </a:gridCol>
                <a:gridCol w="1154430">
                  <a:extLst>
                    <a:ext uri="{9D8B030D-6E8A-4147-A177-3AD203B41FA5}">
                      <a16:colId xmlns:a16="http://schemas.microsoft.com/office/drawing/2014/main" val="20001"/>
                    </a:ext>
                  </a:extLst>
                </a:gridCol>
                <a:gridCol w="487680">
                  <a:extLst>
                    <a:ext uri="{9D8B030D-6E8A-4147-A177-3AD203B41FA5}">
                      <a16:colId xmlns:a16="http://schemas.microsoft.com/office/drawing/2014/main" val="20002"/>
                    </a:ext>
                  </a:extLst>
                </a:gridCol>
                <a:gridCol w="3580530">
                  <a:extLst>
                    <a:ext uri="{9D8B030D-6E8A-4147-A177-3AD203B41FA5}">
                      <a16:colId xmlns:a16="http://schemas.microsoft.com/office/drawing/2014/main" val="20003"/>
                    </a:ext>
                  </a:extLst>
                </a:gridCol>
                <a:gridCol w="887730">
                  <a:extLst>
                    <a:ext uri="{9D8B030D-6E8A-4147-A177-3AD203B41FA5}">
                      <a16:colId xmlns:a16="http://schemas.microsoft.com/office/drawing/2014/main" val="20004"/>
                    </a:ext>
                  </a:extLst>
                </a:gridCol>
              </a:tblGrid>
              <a:tr h="0">
                <a:tc>
                  <a:txBody>
                    <a:bodyPr/>
                    <a:lstStyle/>
                    <a:p>
                      <a:pPr algn="ctr"/>
                      <a:endParaRPr kumimoji="1" lang="ja-JP" altLang="en-US" sz="1050" b="0" kern="1200" dirty="0">
                        <a:solidFill>
                          <a:schemeClr val="tx1"/>
                        </a:solidFill>
                        <a:latin typeface="+mn-lt"/>
                        <a:ea typeface="+mn-ea"/>
                        <a:cs typeface="+mn-cs"/>
                      </a:endParaRPr>
                    </a:p>
                  </a:txBody>
                  <a:tcPr/>
                </a:tc>
                <a:tc gridSpan="2">
                  <a:txBody>
                    <a:bodyPr/>
                    <a:lstStyle/>
                    <a:p>
                      <a:pPr algn="ctr"/>
                      <a:r>
                        <a:rPr kumimoji="1" lang="zh-TW" altLang="en-US" sz="1050" kern="1200" dirty="0">
                          <a:latin typeface="UDモトヤマルベリ Bold" panose="020B0600070205080204" charset="-128"/>
                          <a:ea typeface="UDモトヤマルベリ Bold" panose="020B0600070205080204" charset="-128"/>
                        </a:rPr>
                        <a:t>日程</a:t>
                      </a:r>
                      <a:endParaRPr kumimoji="1" lang="ja-JP" altLang="en-US" sz="1050" b="0" kern="1200" dirty="0">
                        <a:solidFill>
                          <a:schemeClr val="tx1"/>
                        </a:solidFill>
                        <a:latin typeface="UDモトヤマルベリ Bold" panose="020B0600070205080204" charset="-128"/>
                        <a:ea typeface="UDモトヤマルベリ Bold" panose="020B0600070205080204" charset="-128"/>
                        <a:cs typeface="+mn-cs"/>
                      </a:endParaRPr>
                    </a:p>
                  </a:txBody>
                  <a:tcPr/>
                </a:tc>
                <a:tc hMerge="1">
                  <a:txBody>
                    <a:bodyPr/>
                    <a:lstStyle/>
                    <a:p>
                      <a:pPr algn="ctr"/>
                      <a:endParaRPr kumimoji="1" lang="ja-JP" altLang="en-US" sz="1200" b="0" kern="1200" dirty="0">
                        <a:solidFill>
                          <a:schemeClr val="tx1"/>
                        </a:solidFill>
                        <a:latin typeface="ヒラギノ角ゴ Std W8" pitchFamily="34" charset="-128"/>
                        <a:ea typeface="ヒラギノ角ゴ Std W8" pitchFamily="34"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kern="1200" dirty="0">
                          <a:latin typeface="UDモトヤマルベリ Bold" panose="020B0600070205080204" charset="-128"/>
                          <a:ea typeface="UDモトヤマルベリ Bold" panose="020B0600070205080204" charset="-128"/>
                        </a:rPr>
                        <a:t>科目・内容</a:t>
                      </a:r>
                      <a:endParaRPr kumimoji="1" lang="ja-JP" altLang="en-US" sz="1200" b="0" kern="1200" dirty="0">
                        <a:solidFill>
                          <a:schemeClr val="tx1"/>
                        </a:solidFill>
                        <a:latin typeface="UDモトヤマルベリ Bold" panose="020B0600070205080204" charset="-128"/>
                        <a:ea typeface="UDモトヤマルベリ Bold" panose="020B0600070205080204" charset="-128"/>
                        <a:cs typeface="+mn-cs"/>
                      </a:endParaRPr>
                    </a:p>
                  </a:txBody>
                  <a:tcPr/>
                </a:tc>
                <a:tc>
                  <a:txBody>
                    <a:bodyPr/>
                    <a:lstStyle/>
                    <a:p>
                      <a:pPr algn="ctr"/>
                      <a:r>
                        <a:rPr kumimoji="1" lang="ja-JP" altLang="en-US" sz="1200" kern="1200" dirty="0">
                          <a:latin typeface="UDモトヤマルベリ Bold" panose="020B0600070205080204" charset="-128"/>
                          <a:ea typeface="UDモトヤマルベリ Bold" panose="020B0600070205080204" charset="-128"/>
                        </a:rPr>
                        <a:t>講師</a:t>
                      </a:r>
                      <a:endParaRPr kumimoji="1" lang="ja-JP" altLang="en-US" sz="1200" b="0" kern="1200" dirty="0">
                        <a:solidFill>
                          <a:schemeClr val="tx1"/>
                        </a:solidFill>
                        <a:latin typeface="UDモトヤマルベリ Bold" panose="020B0600070205080204" charset="-128"/>
                        <a:ea typeface="UDモトヤマルベリ Bold" panose="020B0600070205080204" charset="-128"/>
                        <a:cs typeface="+mn-cs"/>
                      </a:endParaRPr>
                    </a:p>
                  </a:txBody>
                  <a:tcPr/>
                </a:tc>
                <a:extLst>
                  <a:ext uri="{0D108BD9-81ED-4DB2-BD59-A6C34878D82A}">
                    <a16:rowId xmlns:a16="http://schemas.microsoft.com/office/drawing/2014/main" val="10000"/>
                  </a:ext>
                </a:extLst>
              </a:tr>
              <a:tr h="235594">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050" kern="1200" dirty="0">
                          <a:latin typeface="UDモトヤマルベリ Bold" panose="020B0600070205080204" charset="-128"/>
                          <a:ea typeface="UDモトヤマルベリ Bold" panose="020B0600070205080204" charset="-128"/>
                        </a:rPr>
                        <a:t>1</a:t>
                      </a:r>
                      <a:r>
                        <a:rPr kumimoji="1" lang="ja-JP" altLang="en-US" sz="1050" kern="1200" dirty="0">
                          <a:latin typeface="UDモトヤマルベリ Bold" panose="020B0600070205080204" charset="-128"/>
                          <a:ea typeface="UDモトヤマルベリ Bold" panose="020B0600070205080204" charset="-128"/>
                        </a:rPr>
                        <a:t>日目</a:t>
                      </a:r>
                      <a:endParaRPr kumimoji="1" lang="en-US" altLang="ja-JP" sz="1050" kern="1200" dirty="0">
                        <a:latin typeface="UDモトヤマルベリ Bold" panose="020B0600070205080204" charset="-128"/>
                        <a:ea typeface="UDモトヤマルベリ Bold" panose="020B0600070205080204" charset="-128"/>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1050" dirty="0">
                          <a:latin typeface="UDモトヤマルベリ Bold" panose="020B0600070205080204" charset="-128"/>
                          <a:ea typeface="UDモトヤマルベリ Bold" panose="020B0600070205080204" charset="-128"/>
                        </a:rPr>
                        <a:t>10</a:t>
                      </a:r>
                      <a:r>
                        <a:rPr lang="ja-JP" altLang="en-US" sz="1050" dirty="0">
                          <a:latin typeface="UDモトヤマルベリ Bold" panose="020B0600070205080204" charset="-128"/>
                          <a:ea typeface="UDモトヤマルベリ Bold" panose="020B0600070205080204" charset="-128"/>
                        </a:rPr>
                        <a:t>月</a:t>
                      </a:r>
                      <a:r>
                        <a:rPr lang="en-US" altLang="ja-JP" sz="1050" dirty="0">
                          <a:latin typeface="UDモトヤマルベリ Bold" panose="020B0600070205080204" charset="-128"/>
                          <a:ea typeface="UDモトヤマルベリ Bold" panose="020B0600070205080204" charset="-128"/>
                        </a:rPr>
                        <a:t>4</a:t>
                      </a:r>
                      <a:r>
                        <a:rPr lang="ja-JP" altLang="en-US" sz="1050" dirty="0">
                          <a:latin typeface="UDモトヤマルベリ Bold" panose="020B0600070205080204" charset="-128"/>
                          <a:ea typeface="UDモトヤマルベリ Bold" panose="020B0600070205080204" charset="-128"/>
                        </a:rPr>
                        <a:t>日（水）</a:t>
                      </a:r>
                      <a:endParaRPr kumimoji="1" lang="ja-JP" altLang="en-US" sz="1050" dirty="0">
                        <a:latin typeface="UDモトヤマルベリ Bold" panose="020B0600070205080204" charset="-128"/>
                        <a:ea typeface="UDモトヤマルベリ Bold" panose="020B0600070205080204" charset="-128"/>
                      </a:endParaRPr>
                    </a:p>
                    <a:p>
                      <a:pPr marL="0" algn="ctr" defTabSz="457200" rtl="0" eaLnBrk="1" latinLnBrk="0" hangingPunct="1"/>
                      <a:endParaRPr kumimoji="1" lang="ja-JP" altLang="en-US" sz="1050" kern="1200" dirty="0">
                        <a:solidFill>
                          <a:schemeClr val="dk1"/>
                        </a:solidFill>
                        <a:latin typeface="+mn-lt"/>
                        <a:ea typeface="+mn-ea"/>
                        <a:cs typeface="+mn-cs"/>
                      </a:endParaRPr>
                    </a:p>
                  </a:txBody>
                  <a:tcPr anchor="ctr"/>
                </a:tc>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50" dirty="0">
                          <a:latin typeface="UDモトヤマルベリ Bold" panose="020B0600070205080204" charset="-128"/>
                          <a:ea typeface="UDモトヤマルベリ Bold" panose="020B0600070205080204" charset="-128"/>
                        </a:rPr>
                        <a:t>コミュニティケアワーカー導入研修（認定介護福祉士概論）</a:t>
                      </a:r>
                      <a:endParaRPr kumimoji="1" lang="ja-JP" altLang="en-US" sz="1050" dirty="0">
                        <a:latin typeface="UDモトヤマルベリ Bold" panose="020B0600070205080204" charset="-128"/>
                        <a:ea typeface="UDモトヤマルベリ Bold" panose="020B0600070205080204" charset="-128"/>
                      </a:endParaRPr>
                    </a:p>
                  </a:txBody>
                  <a:tcPr anchor="ctr"/>
                </a:tc>
                <a:tc hMerge="1">
                  <a:txBody>
                    <a:bodyPr/>
                    <a:lstStyle/>
                    <a:p>
                      <a:pPr algn="ct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1480">
                <a:tc vMerge="1">
                  <a:txBody>
                    <a:bodyPr/>
                    <a:lstStyle/>
                    <a:p>
                      <a:pPr algn="ct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050" dirty="0">
                          <a:latin typeface="UDモトヤマルベリ Bold" panose="020B0600070205080204" charset="-128"/>
                          <a:ea typeface="UDモトヤマルベリ Bold" panose="020B0600070205080204" charset="-128"/>
                        </a:rPr>
                        <a:t>公開講座</a:t>
                      </a:r>
                      <a:endParaRPr kumimoji="1" lang="en-US" altLang="ja-JP" sz="1050" dirty="0">
                        <a:latin typeface="UDモトヤマルベリ Bold" panose="020B0600070205080204" charset="-128"/>
                        <a:ea typeface="UDモトヤマルベリ Bold" panose="020B0600070205080204" charset="-128"/>
                      </a:endParaRPr>
                    </a:p>
                    <a:p>
                      <a:pPr algn="ctr"/>
                      <a:r>
                        <a:rPr kumimoji="1" lang="en-US" altLang="ja-JP" sz="1050" dirty="0">
                          <a:latin typeface="UDモトヤマルベリ Bold" panose="020B0600070205080204" charset="-128"/>
                          <a:ea typeface="UDモトヤマルベリ Bold" panose="020B0600070205080204" charset="-128"/>
                        </a:rPr>
                        <a:t>9:30</a:t>
                      </a:r>
                      <a:r>
                        <a:rPr kumimoji="1" lang="ja-JP" altLang="en-US" sz="1050" dirty="0">
                          <a:latin typeface="UDモトヤマルベリ Bold" panose="020B0600070205080204" charset="-128"/>
                          <a:ea typeface="UDモトヤマルベリ Bold" panose="020B0600070205080204" charset="-128"/>
                        </a:rPr>
                        <a:t>～</a:t>
                      </a:r>
                      <a:r>
                        <a:rPr kumimoji="1" lang="en-US" altLang="ja-JP" sz="1050" dirty="0">
                          <a:latin typeface="UDモトヤマルベリ Bold" panose="020B0600070205080204" charset="-128"/>
                          <a:ea typeface="UDモトヤマルベリ Bold" panose="020B0600070205080204" charset="-128"/>
                        </a:rPr>
                        <a:t>12:30</a:t>
                      </a:r>
                      <a:endParaRPr kumimoji="1" lang="ja-JP" altLang="en-US" sz="1050" dirty="0">
                        <a:latin typeface="UDモトヤマルベリ Bold" panose="020B0600070205080204" charset="-128"/>
                        <a:ea typeface="UDモトヤマルベリ Bold" panose="020B0600070205080204" charset="-128"/>
                      </a:endParaRPr>
                    </a:p>
                  </a:txBody>
                  <a:tcPr anchor="ctr"/>
                </a:tc>
                <a:tc rowSpan="2">
                  <a:txBody>
                    <a:bodyPr/>
                    <a:lstStyle/>
                    <a:p>
                      <a:pPr algn="ctr"/>
                      <a:r>
                        <a:rPr kumimoji="1" lang="ja-JP" altLang="en-US" sz="1050" dirty="0">
                          <a:latin typeface="UDモトヤマルベリ Bold" panose="020B0600070205080204" charset="-128"/>
                          <a:ea typeface="UDモトヤマルベリ Bold" panose="020B0600070205080204" charset="-128"/>
                        </a:rPr>
                        <a:t>講義</a:t>
                      </a:r>
                    </a:p>
                  </a:txBody>
                  <a:tcPr anchor="ctr"/>
                </a:tc>
                <a:tc>
                  <a:txBody>
                    <a:bodyPr/>
                    <a:lstStyle/>
                    <a:p>
                      <a:pPr algn="l"/>
                      <a:r>
                        <a:rPr kumimoji="1" lang="ja-JP" altLang="en-US" sz="900" u="none" strike="noStrike" kern="1200" baseline="0" dirty="0">
                          <a:latin typeface="UDモトヤマルベリ Bold" panose="020B0600070205080204" charset="-128"/>
                          <a:ea typeface="UDモトヤマルベリ Bold" panose="020B0600070205080204" charset="-128"/>
                        </a:rPr>
                        <a:t>コミュニティケアワーカーとは</a:t>
                      </a:r>
                      <a:r>
                        <a:rPr kumimoji="1" lang="en-US" altLang="ja-JP" sz="900" u="none" strike="noStrike" kern="1200" baseline="0" dirty="0">
                          <a:latin typeface="UDモトヤマルベリ Bold" panose="020B0600070205080204" charset="-128"/>
                          <a:ea typeface="UDモトヤマルベリ Bold" panose="020B0600070205080204" charset="-128"/>
                        </a:rPr>
                        <a:t>/</a:t>
                      </a:r>
                      <a:r>
                        <a:rPr kumimoji="1" lang="ja-JP" altLang="en-US" sz="900" u="none" strike="noStrike" kern="1200" baseline="0" dirty="0">
                          <a:latin typeface="UDモトヤマルベリ Bold" panose="020B0600070205080204" charset="-128"/>
                          <a:ea typeface="UDモトヤマルベリ Bold" panose="020B0600070205080204" charset="-128"/>
                        </a:rPr>
                        <a:t>京都市版地域包括ケアシステム・地域で求められるコミュニティケアワーカーの役割・実践力</a:t>
                      </a:r>
                      <a:endParaRPr kumimoji="1" lang="ja-JP" altLang="en-US" sz="900" dirty="0">
                        <a:latin typeface="UDモトヤマルベリ Bold" panose="020B0600070205080204" charset="-128"/>
                        <a:ea typeface="UDモトヤマルベリ Bold" panose="020B0600070205080204" charset="-128"/>
                      </a:endParaRPr>
                    </a:p>
                  </a:txBody>
                  <a:tcPr anchor="ctr"/>
                </a:tc>
                <a:tc>
                  <a:txBody>
                    <a:bodyPr/>
                    <a:lstStyle/>
                    <a:p>
                      <a:pPr algn="ctr"/>
                      <a:r>
                        <a:rPr kumimoji="1" lang="ja-JP" altLang="en-US" sz="1050" dirty="0">
                          <a:latin typeface="UDモトヤマルベリ Bold" panose="020B0600070205080204" charset="-128"/>
                          <a:ea typeface="UDモトヤマルベリ Bold" panose="020B0600070205080204" charset="-128"/>
                        </a:rPr>
                        <a:t>京都市</a:t>
                      </a:r>
                      <a:endParaRPr kumimoji="1" lang="en-US" altLang="ja-JP" sz="1050" dirty="0">
                        <a:latin typeface="UDモトヤマルベリ Bold" panose="020B0600070205080204" charset="-128"/>
                        <a:ea typeface="UDモトヤマルベリ Bold" panose="020B0600070205080204" charset="-128"/>
                      </a:endParaRPr>
                    </a:p>
                    <a:p>
                      <a:pPr algn="ctr"/>
                      <a:r>
                        <a:rPr kumimoji="1" lang="ja-JP" altLang="en-US" sz="1050" dirty="0">
                          <a:latin typeface="UDモトヤマルベリ Bold" panose="020B0600070205080204" charset="-128"/>
                          <a:ea typeface="UDモトヤマルベリ Bold" panose="020B0600070205080204" charset="-128"/>
                        </a:rPr>
                        <a:t>杉原　優子</a:t>
                      </a:r>
                    </a:p>
                  </a:txBody>
                  <a:tcPr anchor="ctr"/>
                </a:tc>
                <a:extLst>
                  <a:ext uri="{0D108BD9-81ED-4DB2-BD59-A6C34878D82A}">
                    <a16:rowId xmlns:a16="http://schemas.microsoft.com/office/drawing/2014/main" val="10002"/>
                  </a:ext>
                </a:extLst>
              </a:tr>
              <a:tr h="388620">
                <a:tc vMerge="1">
                  <a:txBody>
                    <a:bodyPr/>
                    <a:lstStyle/>
                    <a:p>
                      <a:endParaRPr kumimoji="1" lang="ja-JP" altLang="en-US"/>
                    </a:p>
                  </a:txBody>
                  <a:tcPr/>
                </a:tc>
                <a:tc v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u="none" strike="noStrike" kern="1200" baseline="0" dirty="0">
                          <a:latin typeface="UDモトヤマルベリ Bold" panose="020B0600070205080204" charset="-128"/>
                          <a:ea typeface="UDモトヤマルベリ Bold" panose="020B0600070205080204" charset="-128"/>
                        </a:rPr>
                        <a:t>社会的動向と介護福祉士の役割の変化、求められる実践力など 　（地域における機関間連携、多様な資源の協働、チームマネジメント、介護力向上）</a:t>
                      </a:r>
                      <a:endParaRPr kumimoji="1" lang="ja-JP" altLang="en-US" sz="900" dirty="0">
                        <a:latin typeface="UDモトヤマルベリ Bold" panose="020B0600070205080204" charset="-128"/>
                        <a:ea typeface="UDモトヤマルベリ Bold" panose="020B0600070205080204" charset="-128"/>
                      </a:endParaRPr>
                    </a:p>
                  </a:txBody>
                  <a:tcPr anchor="ctr"/>
                </a:tc>
                <a:tc>
                  <a:txBody>
                    <a:bodyPr/>
                    <a:lstStyle/>
                    <a:p>
                      <a:pPr algn="ctr"/>
                      <a:r>
                        <a:rPr kumimoji="1" lang="ja-JP" altLang="en-US" sz="1050" dirty="0">
                          <a:latin typeface="UDモトヤマルベリ Bold" panose="020B0600070205080204" charset="-128"/>
                          <a:ea typeface="UDモトヤマルベリ Bold" panose="020B0600070205080204" charset="-128"/>
                        </a:rPr>
                        <a:t>諏訪　徹</a:t>
                      </a:r>
                    </a:p>
                  </a:txBody>
                  <a:tcPr anchor="ctr"/>
                </a:tc>
                <a:extLst>
                  <a:ext uri="{0D108BD9-81ED-4DB2-BD59-A6C34878D82A}">
                    <a16:rowId xmlns:a16="http://schemas.microsoft.com/office/drawing/2014/main" val="10003"/>
                  </a:ext>
                </a:extLst>
              </a:tr>
            </a:tbl>
          </a:graphicData>
        </a:graphic>
      </p:graphicFrame>
      <p:graphicFrame>
        <p:nvGraphicFramePr>
          <p:cNvPr id="7" name="表 6">
            <a:extLst>
              <a:ext uri="{FF2B5EF4-FFF2-40B4-BE49-F238E27FC236}">
                <a16:creationId xmlns:a16="http://schemas.microsoft.com/office/drawing/2014/main" id="{566FB258-8341-4F52-D42A-D81668ECD406}"/>
              </a:ext>
            </a:extLst>
          </p:cNvPr>
          <p:cNvGraphicFramePr>
            <a:graphicFrameLocks noGrp="1"/>
          </p:cNvGraphicFramePr>
          <p:nvPr>
            <p:extLst>
              <p:ext uri="{D42A27DB-BD31-4B8C-83A1-F6EECF244321}">
                <p14:modId xmlns:p14="http://schemas.microsoft.com/office/powerpoint/2010/main" val="2197468341"/>
              </p:ext>
            </p:extLst>
          </p:nvPr>
        </p:nvGraphicFramePr>
        <p:xfrm>
          <a:off x="386574" y="2480803"/>
          <a:ext cx="6757672" cy="1957915"/>
        </p:xfrm>
        <a:graphic>
          <a:graphicData uri="http://schemas.openxmlformats.org/drawingml/2006/table">
            <a:tbl>
              <a:tblPr firstRow="1" firstCol="1" bandRow="1">
                <a:tableStyleId>{69CF1AB2-1976-4502-BF36-3FF5EA218861}</a:tableStyleId>
              </a:tblPr>
              <a:tblGrid>
                <a:gridCol w="2473991">
                  <a:extLst>
                    <a:ext uri="{9D8B030D-6E8A-4147-A177-3AD203B41FA5}">
                      <a16:colId xmlns:a16="http://schemas.microsoft.com/office/drawing/2014/main" val="20001"/>
                    </a:ext>
                  </a:extLst>
                </a:gridCol>
                <a:gridCol w="2953639">
                  <a:extLst>
                    <a:ext uri="{9D8B030D-6E8A-4147-A177-3AD203B41FA5}">
                      <a16:colId xmlns:a16="http://schemas.microsoft.com/office/drawing/2014/main" val="20002"/>
                    </a:ext>
                  </a:extLst>
                </a:gridCol>
                <a:gridCol w="1330042">
                  <a:extLst>
                    <a:ext uri="{9D8B030D-6E8A-4147-A177-3AD203B41FA5}">
                      <a16:colId xmlns:a16="http://schemas.microsoft.com/office/drawing/2014/main" val="20003"/>
                    </a:ext>
                  </a:extLst>
                </a:gridCol>
              </a:tblGrid>
              <a:tr h="256543">
                <a:tc>
                  <a:txBody>
                    <a:bodyPr/>
                    <a:lstStyle/>
                    <a:p>
                      <a:pPr algn="ctr">
                        <a:lnSpc>
                          <a:spcPts val="1200"/>
                        </a:lnSpc>
                        <a:spcAft>
                          <a:spcPts val="0"/>
                        </a:spcAft>
                      </a:pPr>
                      <a:r>
                        <a:rPr lang="ja-JP" sz="1200" kern="100" dirty="0">
                          <a:effectLst/>
                          <a:latin typeface="UDモトヤマルベリ Bold" panose="020B0600070205080204" charset="-128"/>
                          <a:ea typeface="UDモトヤマルベリ Bold" panose="020B0600070205080204" charset="-128"/>
                        </a:rPr>
                        <a:t>日時</a:t>
                      </a:r>
                      <a:endParaRPr lang="ja-JP" sz="1050" kern="100" dirty="0">
                        <a:effectLst/>
                        <a:latin typeface="UDモトヤマルベリ Bold" panose="020B0600070205080204" charset="-128"/>
                        <a:ea typeface="UDモトヤマルベリ Bold" panose="020B0600070205080204" charset="-128"/>
                        <a:cs typeface="Times New Roman"/>
                      </a:endParaRPr>
                    </a:p>
                  </a:txBody>
                  <a:tcPr marL="68580" marR="68580" marT="0" marB="0" anchor="ctr"/>
                </a:tc>
                <a:tc>
                  <a:txBody>
                    <a:bodyPr/>
                    <a:lstStyle/>
                    <a:p>
                      <a:pPr algn="ctr">
                        <a:lnSpc>
                          <a:spcPts val="1200"/>
                        </a:lnSpc>
                        <a:spcAft>
                          <a:spcPts val="0"/>
                        </a:spcAft>
                      </a:pPr>
                      <a:r>
                        <a:rPr lang="ja-JP" sz="1200" kern="100" dirty="0">
                          <a:effectLst/>
                          <a:latin typeface="UDモトヤマルベリ Bold" panose="020B0600070205080204" charset="-128"/>
                          <a:ea typeface="UDモトヤマルベリ Bold" panose="020B0600070205080204" charset="-128"/>
                        </a:rPr>
                        <a:t>会場</a:t>
                      </a:r>
                      <a:endParaRPr lang="ja-JP" sz="1050" kern="100" dirty="0">
                        <a:effectLst/>
                        <a:latin typeface="UDモトヤマルベリ Bold" panose="020B0600070205080204" charset="-128"/>
                        <a:ea typeface="UDモトヤマルベリ Bold" panose="020B0600070205080204" charset="-128"/>
                        <a:cs typeface="Times New Roman"/>
                      </a:endParaRPr>
                    </a:p>
                  </a:txBody>
                  <a:tcPr marL="68580" marR="68580" marT="0" marB="0" anchor="ctr"/>
                </a:tc>
                <a:tc>
                  <a:txBody>
                    <a:bodyPr/>
                    <a:lstStyle/>
                    <a:p>
                      <a:pPr algn="ctr">
                        <a:lnSpc>
                          <a:spcPts val="1200"/>
                        </a:lnSpc>
                        <a:spcAft>
                          <a:spcPts val="0"/>
                        </a:spcAft>
                      </a:pPr>
                      <a:r>
                        <a:rPr lang="ja-JP" sz="1200" kern="100">
                          <a:effectLst/>
                          <a:latin typeface="UDモトヤマルベリ Bold" panose="020B0600070205080204" charset="-128"/>
                          <a:ea typeface="UDモトヤマルベリ Bold" panose="020B0600070205080204" charset="-128"/>
                        </a:rPr>
                        <a:t>定員</a:t>
                      </a:r>
                      <a:endParaRPr lang="ja-JP" sz="1050" kern="100">
                        <a:effectLst/>
                        <a:latin typeface="UDモトヤマルベリ Bold" panose="020B0600070205080204" charset="-128"/>
                        <a:ea typeface="UDモトヤマルベリ Bold" panose="020B0600070205080204" charset="-128"/>
                        <a:cs typeface="Times New Roman"/>
                      </a:endParaRPr>
                    </a:p>
                  </a:txBody>
                  <a:tcPr marL="68580" marR="68580" marT="0" marB="0" anchor="ctr"/>
                </a:tc>
                <a:extLst>
                  <a:ext uri="{0D108BD9-81ED-4DB2-BD59-A6C34878D82A}">
                    <a16:rowId xmlns:a16="http://schemas.microsoft.com/office/drawing/2014/main" val="10000"/>
                  </a:ext>
                </a:extLst>
              </a:tr>
              <a:tr h="453911">
                <a:tc>
                  <a:txBody>
                    <a:bodyPr/>
                    <a:lstStyle/>
                    <a:p>
                      <a:pPr algn="ctr">
                        <a:spcAft>
                          <a:spcPts val="0"/>
                        </a:spcAft>
                      </a:pPr>
                      <a:r>
                        <a:rPr kumimoji="1" lang="ja-JP" altLang="en-US" sz="1100" kern="1200" dirty="0">
                          <a:latin typeface="UDモトヤマルベリ Bold" panose="020B0600070205080204" charset="-128"/>
                          <a:ea typeface="UDモトヤマルベリ Bold" panose="020B0600070205080204" charset="-128"/>
                        </a:rPr>
                        <a:t>令和</a:t>
                      </a:r>
                      <a:r>
                        <a:rPr kumimoji="1" lang="en-US" altLang="ja-JP" sz="1100" kern="1200" dirty="0">
                          <a:latin typeface="UDモトヤマルベリ Bold" panose="020B0600070205080204" charset="-128"/>
                          <a:ea typeface="UDモトヤマルベリ Bold" panose="020B0600070205080204" charset="-128"/>
                        </a:rPr>
                        <a:t>5</a:t>
                      </a:r>
                      <a:r>
                        <a:rPr kumimoji="1" lang="ja-JP" altLang="en-US" sz="1100" kern="1200" dirty="0">
                          <a:latin typeface="UDモトヤマルベリ Bold" panose="020B0600070205080204" charset="-128"/>
                          <a:ea typeface="UDモトヤマルベリ Bold" panose="020B0600070205080204" charset="-128"/>
                        </a:rPr>
                        <a:t>年</a:t>
                      </a:r>
                      <a:r>
                        <a:rPr kumimoji="1" lang="en-US" altLang="ja-JP" sz="1100" kern="1200" dirty="0">
                          <a:latin typeface="UDモトヤマルベリ Bold" panose="020B0600070205080204" charset="-128"/>
                          <a:ea typeface="UDモトヤマルベリ Bold" panose="020B0600070205080204" charset="-128"/>
                        </a:rPr>
                        <a:t>10</a:t>
                      </a:r>
                      <a:r>
                        <a:rPr kumimoji="1" lang="ja-JP" altLang="en-US" sz="1100" kern="1200" dirty="0">
                          <a:latin typeface="UDモトヤマルベリ Bold" panose="020B0600070205080204" charset="-128"/>
                          <a:ea typeface="UDモトヤマルベリ Bold" panose="020B0600070205080204" charset="-128"/>
                        </a:rPr>
                        <a:t>月</a:t>
                      </a:r>
                      <a:r>
                        <a:rPr kumimoji="1" lang="en-US" altLang="ja-JP" sz="1100" kern="1200" dirty="0">
                          <a:latin typeface="UDモトヤマルベリ Bold" panose="020B0600070205080204" charset="-128"/>
                          <a:ea typeface="UDモトヤマルベリ Bold" panose="020B0600070205080204" charset="-128"/>
                        </a:rPr>
                        <a:t>4</a:t>
                      </a:r>
                      <a:r>
                        <a:rPr kumimoji="1" lang="ja-JP" altLang="en-US" sz="1100" kern="1200" dirty="0">
                          <a:latin typeface="UDモトヤマルベリ Bold" panose="020B0600070205080204" charset="-128"/>
                          <a:ea typeface="UDモトヤマルベリ Bold" panose="020B0600070205080204" charset="-128"/>
                        </a:rPr>
                        <a:t>日（水）</a:t>
                      </a:r>
                      <a:endParaRPr kumimoji="1" lang="en-US" altLang="ja-JP" sz="1100" kern="1200" dirty="0">
                        <a:latin typeface="UDモトヤマルベリ Bold" panose="020B0600070205080204" charset="-128"/>
                        <a:ea typeface="UDモトヤマルベリ Bold" panose="020B0600070205080204" charset="-128"/>
                      </a:endParaRPr>
                    </a:p>
                    <a:p>
                      <a:pPr algn="ctr">
                        <a:spcAft>
                          <a:spcPts val="0"/>
                        </a:spcAft>
                      </a:pPr>
                      <a:r>
                        <a:rPr kumimoji="1" lang="en-US" altLang="ja-JP" sz="1100" kern="1200" dirty="0">
                          <a:latin typeface="UDモトヤマルベリ Bold" panose="020B0600070205080204" charset="-128"/>
                          <a:ea typeface="UDモトヤマルベリ Bold" panose="020B0600070205080204" charset="-128"/>
                        </a:rPr>
                        <a:t>9:30</a:t>
                      </a:r>
                      <a:r>
                        <a:rPr kumimoji="1" lang="ja-JP" altLang="en-US" sz="1100" kern="1200" dirty="0">
                          <a:latin typeface="UDモトヤマルベリ Bold" panose="020B0600070205080204" charset="-128"/>
                          <a:ea typeface="UDモトヤマルベリ Bold" panose="020B0600070205080204" charset="-128"/>
                        </a:rPr>
                        <a:t>～</a:t>
                      </a:r>
                      <a:r>
                        <a:rPr kumimoji="1" lang="en-US" altLang="ja-JP" sz="1100" kern="1200" dirty="0">
                          <a:latin typeface="UDモトヤマルベリ Bold" panose="020B0600070205080204" charset="-128"/>
                          <a:ea typeface="UDモトヤマルベリ Bold" panose="020B0600070205080204" charset="-128"/>
                        </a:rPr>
                        <a:t>12:30</a:t>
                      </a:r>
                      <a:endParaRPr kumimoji="1" lang="ja-JP" sz="1100" kern="1200" dirty="0">
                        <a:solidFill>
                          <a:schemeClr val="tx1"/>
                        </a:solidFill>
                        <a:latin typeface="UDモトヤマルベリ Bold" panose="020B0600070205080204" charset="-128"/>
                        <a:ea typeface="UDモトヤマルベリ Bold" panose="020B0600070205080204" charset="-128"/>
                        <a:cs typeface="+mn-cs"/>
                      </a:endParaRPr>
                    </a:p>
                  </a:txBody>
                  <a:tcPr marL="68580" marR="68580" marT="0" marB="0" anchor="ctr"/>
                </a:tc>
                <a:tc>
                  <a:txBody>
                    <a:bodyPr/>
                    <a:lstStyle/>
                    <a:p>
                      <a:pPr marL="0" algn="ctr" defTabSz="457200" rtl="0" eaLnBrk="1" latinLnBrk="0" hangingPunct="1">
                        <a:spcAft>
                          <a:spcPts val="0"/>
                        </a:spcAft>
                      </a:pPr>
                      <a:r>
                        <a:rPr kumimoji="1" lang="ja-JP" altLang="en-US" sz="1100" kern="1200" dirty="0">
                          <a:latin typeface="UDモトヤマルベリ Bold" panose="020B0600070205080204" charset="-128"/>
                          <a:ea typeface="UDモトヤマルベリ Bold" panose="020B0600070205080204" charset="-128"/>
                        </a:rPr>
                        <a:t>オンライン</a:t>
                      </a:r>
                      <a:endParaRPr kumimoji="1" lang="ja-JP" sz="1100" kern="1200" dirty="0">
                        <a:solidFill>
                          <a:schemeClr val="tx1"/>
                        </a:solidFill>
                        <a:latin typeface="UDモトヤマルベリ Bold" panose="020B0600070205080204" charset="-128"/>
                        <a:ea typeface="UDモトヤマルベリ Bold" panose="020B0600070205080204" charset="-128"/>
                        <a:cs typeface="+mn-cs"/>
                      </a:endParaRPr>
                    </a:p>
                  </a:txBody>
                  <a:tcPr marL="68580" marR="68580" marT="0" marB="0" anchor="ctr"/>
                </a:tc>
                <a:tc>
                  <a:txBody>
                    <a:bodyPr/>
                    <a:lstStyle/>
                    <a:p>
                      <a:pPr marL="0" marR="0" lvl="0" indent="76200" algn="ctr" defTabSz="457200" rtl="0" eaLnBrk="1" fontAlgn="auto" latinLnBrk="0" hangingPunct="1">
                        <a:lnSpc>
                          <a:spcPct val="100000"/>
                        </a:lnSpc>
                        <a:spcBef>
                          <a:spcPts val="0"/>
                        </a:spcBef>
                        <a:spcAft>
                          <a:spcPts val="0"/>
                        </a:spcAft>
                        <a:buClrTx/>
                        <a:buSzTx/>
                        <a:buFontTx/>
                        <a:buNone/>
                        <a:tabLst/>
                        <a:defRPr/>
                      </a:pPr>
                      <a:r>
                        <a:rPr kumimoji="1" lang="en-US" altLang="ja-JP" sz="1100" kern="1200" dirty="0">
                          <a:latin typeface="UDモトヤマルベリ Bold" panose="020B0600070205080204" charset="-128"/>
                          <a:ea typeface="UDモトヤマルベリ Bold" panose="020B0600070205080204" charset="-128"/>
                        </a:rPr>
                        <a:t>60</a:t>
                      </a:r>
                      <a:r>
                        <a:rPr kumimoji="1" lang="ja-JP" altLang="en-US" sz="1100" kern="1200" dirty="0">
                          <a:latin typeface="UDモトヤマルベリ Bold" panose="020B0600070205080204" charset="-128"/>
                          <a:ea typeface="UDモトヤマルベリ Bold" panose="020B0600070205080204" charset="-128"/>
                        </a:rPr>
                        <a:t>名</a:t>
                      </a:r>
                      <a:endParaRPr kumimoji="1" lang="ja-JP"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marL="68580" marR="68580" marT="0" marB="0" anchor="ctr"/>
                </a:tc>
                <a:extLst>
                  <a:ext uri="{0D108BD9-81ED-4DB2-BD59-A6C34878D82A}">
                    <a16:rowId xmlns:a16="http://schemas.microsoft.com/office/drawing/2014/main" val="10001"/>
                  </a:ext>
                </a:extLst>
              </a:tr>
              <a:tr h="101882">
                <a:tc gridSpan="3">
                  <a:txBody>
                    <a:bodyPr/>
                    <a:lstStyle/>
                    <a:p>
                      <a:pPr marL="0" indent="76200" algn="ctr" defTabSz="457200" rtl="0" eaLnBrk="1" latinLnBrk="0" hangingPunct="1">
                        <a:spcAft>
                          <a:spcPts val="0"/>
                        </a:spcAft>
                      </a:pPr>
                      <a:r>
                        <a:rPr kumimoji="1" lang="ja-JP" altLang="en-US" sz="1100" b="1" kern="1200" dirty="0">
                          <a:solidFill>
                            <a:schemeClr val="tx1"/>
                          </a:solidFill>
                          <a:latin typeface="UDモトヤマルベリ Bold" panose="020B0600070205080204" charset="-128"/>
                          <a:ea typeface="UDモトヤマルベリ Bold" panose="020B0600070205080204" charset="-128"/>
                        </a:rPr>
                        <a:t>テーマ</a:t>
                      </a:r>
                      <a:endParaRPr kumimoji="1" lang="en-US" altLang="ja-JP" sz="1100" b="1" kern="1200" dirty="0">
                        <a:solidFill>
                          <a:schemeClr val="tx1"/>
                        </a:solidFill>
                        <a:latin typeface="UDモトヤマルベリ Bold" panose="020B0600070205080204" charset="-128"/>
                        <a:ea typeface="UDモトヤマルベリ Bold" panose="020B0600070205080204" charset="-128"/>
                        <a:cs typeface="+mn-cs"/>
                      </a:endParaRPr>
                    </a:p>
                  </a:txBody>
                  <a:tcPr marL="68580" marR="68580" marT="0" marB="0" anchor="ctr"/>
                </a:tc>
                <a:tc hMerge="1">
                  <a:txBody>
                    <a:bodyPr/>
                    <a:lstStyle/>
                    <a:p>
                      <a:endParaRPr kumimoji="1" lang="ja-JP" altLang="en-US"/>
                    </a:p>
                  </a:txBody>
                  <a:tcPr/>
                </a:tc>
                <a:tc hMerge="1">
                  <a:txBody>
                    <a:bodyPr/>
                    <a:lstStyle/>
                    <a:p>
                      <a:pPr marL="0" indent="76200" algn="ctr" defTabSz="457200" rtl="0" eaLnBrk="1" latinLnBrk="0" hangingPunct="1">
                        <a:spcAft>
                          <a:spcPts val="0"/>
                        </a:spcAft>
                      </a:pPr>
                      <a:endParaRPr kumimoji="1" lang="ja-JP" sz="1100" kern="1200" dirty="0">
                        <a:solidFill>
                          <a:schemeClr val="tx1"/>
                        </a:solidFill>
                        <a:latin typeface="ヒラギノ角ゴ Std W8" pitchFamily="34" charset="-128"/>
                        <a:ea typeface="ヒラギノ角ゴ Std W8" pitchFamily="34"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79821">
                <a:tc>
                  <a:txBody>
                    <a:bodyPr/>
                    <a:lstStyle/>
                    <a:p>
                      <a:pPr marL="0" indent="76200" algn="ctr" defTabSz="457200" rtl="0" eaLnBrk="1" latinLnBrk="0" hangingPunct="1">
                        <a:spcAft>
                          <a:spcPts val="0"/>
                        </a:spcAft>
                      </a:pPr>
                      <a:r>
                        <a:rPr kumimoji="1" lang="ja-JP" altLang="en-US" sz="1100" kern="1200" dirty="0">
                          <a:solidFill>
                            <a:schemeClr val="tx1"/>
                          </a:solidFill>
                          <a:latin typeface="UDモトヤマルベリ Bold" panose="020B0600070205080204" charset="-128"/>
                          <a:ea typeface="UDモトヤマルベリ Bold" panose="020B0600070205080204" charset="-128"/>
                        </a:rPr>
                        <a:t>「コミュニティケアワーカー導入研修」</a:t>
                      </a:r>
                      <a:endParaRPr kumimoji="1" lang="en-US"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marL="68580" marR="68580" marT="0" marB="0" anchor="ctr"/>
                </a:tc>
                <a:tc gridSpan="2">
                  <a:txBody>
                    <a:bodyPr/>
                    <a:lstStyle/>
                    <a:p>
                      <a:pPr marL="0" marR="0" lvl="0" indent="76200" algn="l" defTabSz="457200" rtl="0" eaLnBrk="1" fontAlgn="auto" latinLnBrk="0" hangingPunct="1">
                        <a:lnSpc>
                          <a:spcPct val="100000"/>
                        </a:lnSpc>
                        <a:spcBef>
                          <a:spcPts val="0"/>
                        </a:spcBef>
                        <a:spcAft>
                          <a:spcPts val="0"/>
                        </a:spcAft>
                        <a:buClrTx/>
                        <a:buSzTx/>
                        <a:buFontTx/>
                        <a:buNone/>
                        <a:tabLst/>
                        <a:defRPr/>
                      </a:pPr>
                      <a:r>
                        <a:rPr kumimoji="1" lang="ja-JP" altLang="en-US" sz="1100" u="none" strike="noStrike" kern="1200" baseline="0" dirty="0">
                          <a:latin typeface="UDモトヤマルベリ Bold" panose="020B0600070205080204" charset="-128"/>
                          <a:ea typeface="UDモトヤマルベリ Bold" panose="020B0600070205080204" charset="-128"/>
                        </a:rPr>
                        <a:t>コミュニティケアワーカーとは</a:t>
                      </a:r>
                      <a:r>
                        <a:rPr kumimoji="1" lang="en-US" altLang="ja-JP" sz="1100" u="none" strike="noStrike" kern="1200" baseline="0" dirty="0">
                          <a:latin typeface="UDモトヤマルベリ Bold" panose="020B0600070205080204" charset="-128"/>
                          <a:ea typeface="UDモトヤマルベリ Bold" panose="020B0600070205080204" charset="-128"/>
                        </a:rPr>
                        <a:t>/</a:t>
                      </a:r>
                      <a:r>
                        <a:rPr kumimoji="1" lang="ja-JP" altLang="en-US" sz="1100" u="none" strike="noStrike" kern="1200" baseline="0" dirty="0">
                          <a:latin typeface="UDモトヤマルベリ Bold" panose="020B0600070205080204" charset="-128"/>
                          <a:ea typeface="UDモトヤマルベリ Bold" panose="020B0600070205080204" charset="-128"/>
                        </a:rPr>
                        <a:t>京都市版地域包括ケアシステム・地域で求められるコミュニティケアワーカーの役割・実践力／社会的動向と介護福祉士の役割の変化（地域における機関間連携、多様な資源の協働、チームマネジメントについて考える）</a:t>
                      </a:r>
                      <a:endParaRPr kumimoji="1" lang="ja-JP" altLang="ja-JP" sz="1100" kern="1200" dirty="0">
                        <a:solidFill>
                          <a:schemeClr val="tx1"/>
                        </a:solidFill>
                        <a:latin typeface="UDモトヤマルベリ Bold" panose="020B0600070205080204" charset="-128"/>
                        <a:ea typeface="UDモトヤマルベリ Bold" panose="020B0600070205080204" charset="-128"/>
                        <a:cs typeface="+mn-cs"/>
                      </a:endParaRPr>
                    </a:p>
                  </a:txBody>
                  <a:tcPr marL="68580" marR="68580" marT="0" marB="0" anchor="ctr"/>
                </a:tc>
                <a:tc hMerge="1">
                  <a:txBody>
                    <a:bodyPr/>
                    <a:lstStyle/>
                    <a:p>
                      <a:pPr algn="ctr">
                        <a:spcAft>
                          <a:spcPts val="0"/>
                        </a:spcAft>
                      </a:pPr>
                      <a:endParaRPr lang="ja-JP" sz="105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テキスト ボックス 9">
            <a:extLst>
              <a:ext uri="{FF2B5EF4-FFF2-40B4-BE49-F238E27FC236}">
                <a16:creationId xmlns:a16="http://schemas.microsoft.com/office/drawing/2014/main" id="{A4EED49E-01B2-5A03-31B5-3C151F6693A5}"/>
              </a:ext>
            </a:extLst>
          </p:cNvPr>
          <p:cNvSpPr txBox="1"/>
          <p:nvPr/>
        </p:nvSpPr>
        <p:spPr>
          <a:xfrm>
            <a:off x="262749" y="1374178"/>
            <a:ext cx="6867709" cy="1061829"/>
          </a:xfrm>
          <a:prstGeom prst="rect">
            <a:avLst/>
          </a:prstGeom>
          <a:noFill/>
        </p:spPr>
        <p:txBody>
          <a:bodyPr wrap="square" rtlCol="0">
            <a:spAutoFit/>
          </a:bodyPr>
          <a:lstStyle/>
          <a:p>
            <a:pPr marL="133350" indent="-133350" algn="just"/>
            <a:r>
              <a:rPr lang="ja-JP" altLang="en-US" sz="900" kern="100" dirty="0">
                <a:effectLst/>
                <a:latin typeface="HGSｺﾞｼｯｸM" panose="020B0600000000000000" pitchFamily="50" charset="-128"/>
                <a:ea typeface="HGSｺﾞｼｯｸM" panose="020B0600000000000000" pitchFamily="50" charset="-128"/>
                <a:cs typeface="Times New Roman" panose="02020603050405020304" pitchFamily="18" charset="0"/>
              </a:rPr>
              <a:t>　</a:t>
            </a:r>
            <a:r>
              <a:rPr lang="ja-JP" altLang="en-US" sz="900" kern="100" dirty="0">
                <a:effectLst/>
                <a:latin typeface="UDモトヤマルベリ Bold" panose="020B0600070205080204" charset="-128"/>
                <a:ea typeface="UDモトヤマルベリ Bold" panose="020B0600070205080204" charset="-128"/>
                <a:cs typeface="Times New Roman" panose="02020603050405020304" pitchFamily="18" charset="0"/>
              </a:rPr>
              <a:t>　</a:t>
            </a:r>
            <a:r>
              <a:rPr lang="ja-JP" altLang="ja-JP" sz="900" kern="100" dirty="0">
                <a:effectLst/>
                <a:latin typeface="UDモトヤマルベリ Bold" panose="020B0600070205080204" charset="-128"/>
                <a:ea typeface="UDモトヤマルベリ Bold" panose="020B0600070205080204" charset="-128"/>
                <a:cs typeface="Times New Roman" panose="02020603050405020304" pitchFamily="18" charset="0"/>
              </a:rPr>
              <a:t>第</a:t>
            </a:r>
            <a:r>
              <a:rPr lang="en-US" altLang="ja-JP" sz="900" kern="100" dirty="0">
                <a:effectLst/>
                <a:latin typeface="UDモトヤマルベリ Bold" panose="020B0600070205080204" charset="-128"/>
                <a:ea typeface="UDモトヤマルベリ Bold" panose="020B0600070205080204" charset="-128"/>
                <a:cs typeface="Times New Roman" panose="02020603050405020304" pitchFamily="18" charset="0"/>
              </a:rPr>
              <a:t>8</a:t>
            </a:r>
            <a:r>
              <a:rPr lang="ja-JP" altLang="ja-JP" sz="900" kern="100" dirty="0">
                <a:effectLst/>
                <a:latin typeface="UDモトヤマルベリ Bold" panose="020B0600070205080204" charset="-128"/>
                <a:ea typeface="UDモトヤマルベリ Bold" panose="020B0600070205080204" charset="-128"/>
                <a:cs typeface="Times New Roman" panose="02020603050405020304" pitchFamily="18" charset="0"/>
              </a:rPr>
              <a:t>期京都市民長寿すこやかプランでは京都市版地域包括ケアシステムの構築に向けて、誰もが可能な限り住み慣れた地域での生活を継続できるよう高齢サポートを中核とした学区単位のきめ細かい取組</a:t>
            </a:r>
            <a:r>
              <a:rPr lang="ja-JP" altLang="en-US" sz="900" kern="100" dirty="0">
                <a:effectLst/>
                <a:latin typeface="UDモトヤマルベリ Bold" panose="020B0600070205080204" charset="-128"/>
                <a:ea typeface="UDモトヤマルベリ Bold" panose="020B0600070205080204" charset="-128"/>
                <a:cs typeface="Times New Roman" panose="02020603050405020304" pitchFamily="18" charset="0"/>
              </a:rPr>
              <a:t>の重要性があげられており、</a:t>
            </a:r>
            <a:r>
              <a:rPr lang="ja-JP" altLang="ja-JP" sz="900" kern="100" dirty="0">
                <a:effectLst/>
                <a:latin typeface="UDモトヤマルベリ Bold" panose="020B0600070205080204" charset="-128"/>
                <a:ea typeface="UDモトヤマルベリ Bold" panose="020B0600070205080204" charset="-128"/>
                <a:cs typeface="Times New Roman" panose="02020603050405020304" pitchFamily="18" charset="0"/>
              </a:rPr>
              <a:t>地域包括ケアシステムを支える人材の確保および資質の向上も重点課題となって</a:t>
            </a:r>
            <a:r>
              <a:rPr lang="ja-JP" altLang="en-US" sz="900" kern="100" dirty="0">
                <a:effectLst/>
                <a:latin typeface="UDモトヤマルベリ Bold" panose="020B0600070205080204" charset="-128"/>
                <a:ea typeface="UDモトヤマルベリ Bold" panose="020B0600070205080204" charset="-128"/>
                <a:cs typeface="Times New Roman" panose="02020603050405020304" pitchFamily="18" charset="0"/>
              </a:rPr>
              <a:t>います</a:t>
            </a:r>
            <a:r>
              <a:rPr lang="ja-JP" altLang="ja-JP" sz="900" kern="100" dirty="0">
                <a:effectLst/>
                <a:latin typeface="UDモトヤマルベリ Bold" panose="020B0600070205080204" charset="-128"/>
                <a:ea typeface="UDモトヤマルベリ Bold" panose="020B0600070205080204" charset="-128"/>
                <a:cs typeface="Times New Roman" panose="02020603050405020304" pitchFamily="18" charset="0"/>
              </a:rPr>
              <a:t>。</a:t>
            </a:r>
            <a:r>
              <a:rPr lang="ja-JP" altLang="en-US" sz="900" kern="100" dirty="0">
                <a:effectLst/>
                <a:latin typeface="UDモトヤマルベリ Bold" panose="020B0600070205080204" charset="-128"/>
                <a:ea typeface="UDモトヤマルベリ Bold" panose="020B0600070205080204" charset="-128"/>
                <a:cs typeface="Times New Roman" panose="02020603050405020304" pitchFamily="18" charset="0"/>
              </a:rPr>
              <a:t>市内の生活圏域に所在する</a:t>
            </a:r>
            <a:r>
              <a:rPr lang="ja-JP" altLang="ja-JP" sz="900" kern="100" dirty="0">
                <a:effectLst/>
                <a:latin typeface="UDモトヤマルベリ Bold" panose="020B0600070205080204" charset="-128"/>
                <a:ea typeface="UDモトヤマルベリ Bold" panose="020B0600070205080204" charset="-128"/>
                <a:cs typeface="Times New Roman" panose="02020603050405020304" pitchFamily="18" charset="0"/>
              </a:rPr>
              <a:t>小規模多機能事業所等の管理者層が核となり地域の高齢者の介護を通して高齢サポートと連携した地域生活支援を実践的に展開することで、地域包括ケアシステムの実現に結びつくものと考えられ</a:t>
            </a:r>
            <a:r>
              <a:rPr lang="ja-JP" altLang="en-US" sz="900" kern="100" dirty="0">
                <a:effectLst/>
                <a:latin typeface="UDモトヤマルベリ Bold" panose="020B0600070205080204" charset="-128"/>
                <a:ea typeface="UDモトヤマルベリ Bold" panose="020B0600070205080204" charset="-128"/>
                <a:cs typeface="Times New Roman" panose="02020603050405020304" pitchFamily="18" charset="0"/>
              </a:rPr>
              <a:t>ます。</a:t>
            </a:r>
            <a:r>
              <a:rPr lang="ja-JP" altLang="en-US" sz="900" kern="100" dirty="0">
                <a:latin typeface="UDモトヤマルベリ Bold" panose="020B0600070205080204" charset="-128"/>
                <a:ea typeface="UDモトヤマルベリ Bold" panose="020B0600070205080204" charset="-128"/>
                <a:cs typeface="Times New Roman" panose="02020603050405020304" pitchFamily="18" charset="0"/>
              </a:rPr>
              <a:t>そのような地域包括ケアシステムの構築に資する中核的介護人材の育成として、この度、コミュニティケアワーカー養成研修が始まりますが、幅広い専門職、関係機関にその意義と役割が理解され、協働を進めるためにも、一部を公開講座として実施することとしました。是非、多くの皆様のご参加をお待ちしております。</a:t>
            </a:r>
            <a:endParaRPr lang="ja-JP" altLang="ja-JP" sz="900" kern="100" dirty="0">
              <a:effectLst/>
              <a:latin typeface="UDモトヤマルベリ Bold" panose="020B0600070205080204" charset="-128"/>
              <a:ea typeface="UDモトヤマルベリ Bold" panose="020B0600070205080204" charset="-128"/>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499</Words>
  <Application>Microsoft Office PowerPoint</Application>
  <PresentationFormat>ユーザー設定</PresentationFormat>
  <Paragraphs>56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Calibri</vt:lpstr>
      <vt:lpstr>Arial</vt:lpstr>
      <vt:lpstr>UDモトヤマルベリ Bold</vt:lpstr>
      <vt:lpstr>HGSｺﾞｼｯｸM</vt:lpstr>
      <vt:lpstr>游ゴシック</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PC-07</dc:creator>
  <cp:lastModifiedBy>PC-07</cp:lastModifiedBy>
  <cp:revision>18</cp:revision>
  <dcterms:created xsi:type="dcterms:W3CDTF">2006-08-16T00:00:00Z</dcterms:created>
  <dcterms:modified xsi:type="dcterms:W3CDTF">2023-08-09T02:24:22Z</dcterms:modified>
  <dc:identifier>DAFpIHAxiU8</dc:identifier>
</cp:coreProperties>
</file>